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7" r:id="rId2"/>
    <p:sldId id="258" r:id="rId3"/>
    <p:sldId id="263" r:id="rId4"/>
    <p:sldId id="259" r:id="rId5"/>
    <p:sldId id="260" r:id="rId6"/>
    <p:sldId id="273" r:id="rId7"/>
    <p:sldId id="274" r:id="rId8"/>
    <p:sldId id="261" r:id="rId9"/>
    <p:sldId id="264" r:id="rId10"/>
    <p:sldId id="266" r:id="rId11"/>
    <p:sldId id="265" r:id="rId12"/>
    <p:sldId id="262" r:id="rId13"/>
    <p:sldId id="275" r:id="rId14"/>
    <p:sldId id="267" r:id="rId15"/>
    <p:sldId id="276" r:id="rId16"/>
    <p:sldId id="277" r:id="rId17"/>
    <p:sldId id="281" r:id="rId18"/>
    <p:sldId id="278" r:id="rId19"/>
    <p:sldId id="271" r:id="rId20"/>
    <p:sldId id="280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512F"/>
    <a:srgbClr val="FEF5E7"/>
    <a:srgbClr val="F2EEEE"/>
    <a:srgbClr val="F4E7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6723"/>
  </p:normalViewPr>
  <p:slideViewPr>
    <p:cSldViewPr snapToGrid="0">
      <p:cViewPr varScale="1">
        <p:scale>
          <a:sx n="127" d="100"/>
          <a:sy n="127" d="100"/>
        </p:scale>
        <p:origin x="11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483F3-01E4-534F-BC0C-19FD01E9F1B8}" type="datetimeFigureOut">
              <a:rPr kumimoji="1" lang="ko-KR" altLang="en-US" smtClean="0"/>
              <a:t>2025. 12. 16.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67B7B7-82AF-C848-8A9C-D6A3FC539BB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2272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안녕하세요 팀 </a:t>
            </a:r>
            <a:r>
              <a:rPr lang="en-US" altLang="ko-KR" dirty="0"/>
              <a:t>J</a:t>
            </a:r>
            <a:r>
              <a:rPr lang="ko-KR" altLang="en-US" dirty="0"/>
              <a:t>의 </a:t>
            </a:r>
            <a:r>
              <a:rPr lang="ko-KR" altLang="en-US" dirty="0" err="1"/>
              <a:t>캡스톤</a:t>
            </a:r>
            <a:r>
              <a:rPr lang="ko-KR" altLang="en-US" dirty="0"/>
              <a:t> 디자인</a:t>
            </a:r>
            <a:r>
              <a:rPr lang="en-US" altLang="ko-KR" dirty="0"/>
              <a:t>1</a:t>
            </a:r>
            <a:r>
              <a:rPr lang="ko-KR" altLang="en-US" dirty="0"/>
              <a:t> 최종발표 하겠습니다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 주제는 가명처리 및 가명정보 결합 자동화 플랫폼 구축입니다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팀원은 장재혁</a:t>
            </a:r>
            <a:r>
              <a:rPr lang="en-US" altLang="ko-KR" dirty="0"/>
              <a:t>,</a:t>
            </a:r>
            <a:r>
              <a:rPr lang="ko-KR" altLang="en-US" dirty="0"/>
              <a:t> 권정은입니다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370172CA-8403-BEFF-DAF3-C069409EC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:notes">
            <a:extLst>
              <a:ext uri="{FF2B5EF4-FFF2-40B4-BE49-F238E27FC236}">
                <a16:creationId xmlns:a16="http://schemas.microsoft.com/office/drawing/2014/main" id="{A32FF926-A698-2CB8-C5FA-94C5E61FE4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3:notes">
            <a:extLst>
              <a:ext uri="{FF2B5EF4-FFF2-40B4-BE49-F238E27FC236}">
                <a16:creationId xmlns:a16="http://schemas.microsoft.com/office/drawing/2014/main" id="{35681A82-79E6-0DC1-5517-1957AF6BB3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3:notes">
            <a:extLst>
              <a:ext uri="{FF2B5EF4-FFF2-40B4-BE49-F238E27FC236}">
                <a16:creationId xmlns:a16="http://schemas.microsoft.com/office/drawing/2014/main" id="{107105AF-C882-B04D-04D9-872AC556E70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7471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E8E893E8-FCB1-AB57-F98A-B928C2FA1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:notes">
            <a:extLst>
              <a:ext uri="{FF2B5EF4-FFF2-40B4-BE49-F238E27FC236}">
                <a16:creationId xmlns:a16="http://schemas.microsoft.com/office/drawing/2014/main" id="{206D3745-EB51-C2AC-A719-53B31955FF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3:notes">
            <a:extLst>
              <a:ext uri="{FF2B5EF4-FFF2-40B4-BE49-F238E27FC236}">
                <a16:creationId xmlns:a16="http://schemas.microsoft.com/office/drawing/2014/main" id="{EA5F788D-745D-0FE7-2558-1DAC26692D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3:notes">
            <a:extLst>
              <a:ext uri="{FF2B5EF4-FFF2-40B4-BE49-F238E27FC236}">
                <a16:creationId xmlns:a16="http://schemas.microsoft.com/office/drawing/2014/main" id="{832F5B55-0662-623A-AB2F-935BA918AB5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07005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9D8687BA-F2C4-3E1C-E30A-8413F3E74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:notes">
            <a:extLst>
              <a:ext uri="{FF2B5EF4-FFF2-40B4-BE49-F238E27FC236}">
                <a16:creationId xmlns:a16="http://schemas.microsoft.com/office/drawing/2014/main" id="{E9818B16-C06B-1C56-0C54-70C91E57FD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3:notes">
            <a:extLst>
              <a:ext uri="{FF2B5EF4-FFF2-40B4-BE49-F238E27FC236}">
                <a16:creationId xmlns:a16="http://schemas.microsoft.com/office/drawing/2014/main" id="{26C7D396-FCB4-26C9-8F2D-43CC69344D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3:notes">
            <a:extLst>
              <a:ext uri="{FF2B5EF4-FFF2-40B4-BE49-F238E27FC236}">
                <a16:creationId xmlns:a16="http://schemas.microsoft.com/office/drawing/2014/main" id="{3688EDC5-87F9-446E-7C10-31104F532BD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3274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EFB9A2B4-2C5D-5023-683E-884A342C0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:notes">
            <a:extLst>
              <a:ext uri="{FF2B5EF4-FFF2-40B4-BE49-F238E27FC236}">
                <a16:creationId xmlns:a16="http://schemas.microsoft.com/office/drawing/2014/main" id="{39707A4C-9885-19F7-4617-86AE004C95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3:notes">
            <a:extLst>
              <a:ext uri="{FF2B5EF4-FFF2-40B4-BE49-F238E27FC236}">
                <a16:creationId xmlns:a16="http://schemas.microsoft.com/office/drawing/2014/main" id="{08CC7306-FC5A-3147-C76C-01093BA143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3:notes">
            <a:extLst>
              <a:ext uri="{FF2B5EF4-FFF2-40B4-BE49-F238E27FC236}">
                <a16:creationId xmlns:a16="http://schemas.microsoft.com/office/drawing/2014/main" id="{9F713B8A-C6A6-9310-6667-D527DE81B28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3969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ED055EFB-1850-866A-06CD-2784B9F76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:notes">
            <a:extLst>
              <a:ext uri="{FF2B5EF4-FFF2-40B4-BE49-F238E27FC236}">
                <a16:creationId xmlns:a16="http://schemas.microsoft.com/office/drawing/2014/main" id="{E6BD0E30-A991-3345-0E00-4272486E5E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3:notes">
            <a:extLst>
              <a:ext uri="{FF2B5EF4-FFF2-40B4-BE49-F238E27FC236}">
                <a16:creationId xmlns:a16="http://schemas.microsoft.com/office/drawing/2014/main" id="{A0393477-F957-8333-E864-07DB38DEF3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3:notes">
            <a:extLst>
              <a:ext uri="{FF2B5EF4-FFF2-40B4-BE49-F238E27FC236}">
                <a16:creationId xmlns:a16="http://schemas.microsoft.com/office/drawing/2014/main" id="{40BD04C4-4CE9-BAC8-E3B1-A29726C09F1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0574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02FB3A6B-F00D-5385-AA02-25BEAF6E7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:notes">
            <a:extLst>
              <a:ext uri="{FF2B5EF4-FFF2-40B4-BE49-F238E27FC236}">
                <a16:creationId xmlns:a16="http://schemas.microsoft.com/office/drawing/2014/main" id="{7EFC1F98-B341-09FA-890D-9A519E1631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3:notes">
            <a:extLst>
              <a:ext uri="{FF2B5EF4-FFF2-40B4-BE49-F238E27FC236}">
                <a16:creationId xmlns:a16="http://schemas.microsoft.com/office/drawing/2014/main" id="{659483A0-6EA9-82A5-38E3-2349C3197A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3:notes">
            <a:extLst>
              <a:ext uri="{FF2B5EF4-FFF2-40B4-BE49-F238E27FC236}">
                <a16:creationId xmlns:a16="http://schemas.microsoft.com/office/drawing/2014/main" id="{B0C726CE-C18C-597E-97E8-9BC2DD202BB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90666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7DD028E6-C597-01AC-925A-74AF14F09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:notes">
            <a:extLst>
              <a:ext uri="{FF2B5EF4-FFF2-40B4-BE49-F238E27FC236}">
                <a16:creationId xmlns:a16="http://schemas.microsoft.com/office/drawing/2014/main" id="{A9356DE1-9596-AD1A-FB84-0509C8557C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3:notes">
            <a:extLst>
              <a:ext uri="{FF2B5EF4-FFF2-40B4-BE49-F238E27FC236}">
                <a16:creationId xmlns:a16="http://schemas.microsoft.com/office/drawing/2014/main" id="{1ADD781D-676F-F7B7-B520-D8F0B3BA25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3:notes">
            <a:extLst>
              <a:ext uri="{FF2B5EF4-FFF2-40B4-BE49-F238E27FC236}">
                <a16:creationId xmlns:a16="http://schemas.microsoft.com/office/drawing/2014/main" id="{90A1F321-EB81-3C08-3385-C268864B117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6124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7CCEE27A-CA10-A8B9-233A-C7C886348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:notes">
            <a:extLst>
              <a:ext uri="{FF2B5EF4-FFF2-40B4-BE49-F238E27FC236}">
                <a16:creationId xmlns:a16="http://schemas.microsoft.com/office/drawing/2014/main" id="{267A5C07-FB28-0FD0-0D2E-50C46666F2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3:notes">
            <a:extLst>
              <a:ext uri="{FF2B5EF4-FFF2-40B4-BE49-F238E27FC236}">
                <a16:creationId xmlns:a16="http://schemas.microsoft.com/office/drawing/2014/main" id="{B82A6C97-FCB6-EE75-0D18-4587ADCD7C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3:notes">
            <a:extLst>
              <a:ext uri="{FF2B5EF4-FFF2-40B4-BE49-F238E27FC236}">
                <a16:creationId xmlns:a16="http://schemas.microsoft.com/office/drawing/2014/main" id="{606E49D9-5319-ED2D-A0E9-3E4EC6219F8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2348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D252598F-D4AD-3552-3843-FFBBE1B9D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:notes">
            <a:extLst>
              <a:ext uri="{FF2B5EF4-FFF2-40B4-BE49-F238E27FC236}">
                <a16:creationId xmlns:a16="http://schemas.microsoft.com/office/drawing/2014/main" id="{9EFF67CB-D64A-59D2-D599-A2CCC04181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3:notes">
            <a:extLst>
              <a:ext uri="{FF2B5EF4-FFF2-40B4-BE49-F238E27FC236}">
                <a16:creationId xmlns:a16="http://schemas.microsoft.com/office/drawing/2014/main" id="{CB812ED5-FB7C-A6EA-F9E8-0BBA2AAC5A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3:notes">
            <a:extLst>
              <a:ext uri="{FF2B5EF4-FFF2-40B4-BE49-F238E27FC236}">
                <a16:creationId xmlns:a16="http://schemas.microsoft.com/office/drawing/2014/main" id="{D7230D13-4AAD-36F5-BBC2-3ACB06385D3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4912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62494A76-D2EA-B8EC-0301-ED5DD17BE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:notes">
            <a:extLst>
              <a:ext uri="{FF2B5EF4-FFF2-40B4-BE49-F238E27FC236}">
                <a16:creationId xmlns:a16="http://schemas.microsoft.com/office/drawing/2014/main" id="{B69EBDCE-0134-9194-F103-57F7A86F21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3:notes">
            <a:extLst>
              <a:ext uri="{FF2B5EF4-FFF2-40B4-BE49-F238E27FC236}">
                <a16:creationId xmlns:a16="http://schemas.microsoft.com/office/drawing/2014/main" id="{757939EF-7347-15B2-C0D2-FFD517EF6E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3:notes">
            <a:extLst>
              <a:ext uri="{FF2B5EF4-FFF2-40B4-BE49-F238E27FC236}">
                <a16:creationId xmlns:a16="http://schemas.microsoft.com/office/drawing/2014/main" id="{F3BE8840-773F-28D6-358B-99E81D4BFF6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6396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순서는 다음과 같습니다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프로젝트의 필요성과 목표를 말씀드린 후</a:t>
            </a:r>
            <a:r>
              <a:rPr lang="en-US" altLang="ko-KR" dirty="0"/>
              <a:t>.,</a:t>
            </a:r>
            <a:r>
              <a:rPr lang="ko-KR" altLang="en-US" dirty="0"/>
              <a:t> 시스템 아키텍처와 주요 알고리즘을 </a:t>
            </a:r>
            <a:r>
              <a:rPr lang="ko-KR" altLang="en-US" dirty="0" err="1"/>
              <a:t>소개드리고</a:t>
            </a:r>
            <a:r>
              <a:rPr lang="en-US" altLang="ko-KR" dirty="0"/>
              <a:t>,</a:t>
            </a:r>
            <a:r>
              <a:rPr lang="ko-KR" altLang="en-US" dirty="0"/>
              <a:t> 구현된 기능 및 기대 효과</a:t>
            </a:r>
            <a:r>
              <a:rPr lang="en-US" altLang="ko-KR" dirty="0"/>
              <a:t>,</a:t>
            </a:r>
            <a:r>
              <a:rPr lang="ko-KR" altLang="en-US" dirty="0"/>
              <a:t> 그리고 향후계획까지 말씀드리겠습니다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dirty="0"/>
          </a:p>
        </p:txBody>
      </p:sp>
      <p:sp>
        <p:nvSpPr>
          <p:cNvPr id="101" name="Google Shape;10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27F8E318-96EF-6DC3-9142-BDEEB4A0F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:notes">
            <a:extLst>
              <a:ext uri="{FF2B5EF4-FFF2-40B4-BE49-F238E27FC236}">
                <a16:creationId xmlns:a16="http://schemas.microsoft.com/office/drawing/2014/main" id="{B9B702FE-A14D-1829-C791-FDF476CA47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3:notes">
            <a:extLst>
              <a:ext uri="{FF2B5EF4-FFF2-40B4-BE49-F238E27FC236}">
                <a16:creationId xmlns:a16="http://schemas.microsoft.com/office/drawing/2014/main" id="{E79693FB-E796-4EBE-8AAA-E8CA9B95F4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3:notes">
            <a:extLst>
              <a:ext uri="{FF2B5EF4-FFF2-40B4-BE49-F238E27FC236}">
                <a16:creationId xmlns:a16="http://schemas.microsoft.com/office/drawing/2014/main" id="{8C32AB92-7EB0-6ED9-84C4-F9887141020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9269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0D62C8D0-37AE-680F-837B-94195E12E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:notes">
            <a:extLst>
              <a:ext uri="{FF2B5EF4-FFF2-40B4-BE49-F238E27FC236}">
                <a16:creationId xmlns:a16="http://schemas.microsoft.com/office/drawing/2014/main" id="{94C1B5E1-E732-9D6D-3D08-C3CB02ACE5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3:notes">
            <a:extLst>
              <a:ext uri="{FF2B5EF4-FFF2-40B4-BE49-F238E27FC236}">
                <a16:creationId xmlns:a16="http://schemas.microsoft.com/office/drawing/2014/main" id="{57675C9D-7EAF-CE99-8AEB-93197A8F3E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dirty="0"/>
              <a:t>현재 공공기관이나 기업 간의 데이터 결합은 매우 중요한 작업입니다</a:t>
            </a:r>
            <a:r>
              <a:rPr lang="en-US" altLang="ko-KR" dirty="0"/>
              <a:t>. </a:t>
            </a:r>
            <a:r>
              <a:rPr lang="ko-KR" altLang="en-US" b="1" dirty="0"/>
              <a:t>데이터 결합</a:t>
            </a:r>
            <a:r>
              <a:rPr lang="ko-KR" altLang="en-US" dirty="0"/>
              <a:t>은 서로 다른 출처의 데이터를 연계하여 분석 가치를 극대화하는 작업입니다</a:t>
            </a:r>
            <a:r>
              <a:rPr lang="en-US" altLang="ko-KR" dirty="0"/>
              <a:t>. </a:t>
            </a: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병원과 보험사가 각각 가지고 있는 데이터를 결합하면</a:t>
            </a:r>
            <a:r>
              <a:rPr lang="en-US" altLang="ko-KR" dirty="0"/>
              <a:t>, </a:t>
            </a:r>
            <a:r>
              <a:rPr lang="ko-KR" altLang="en-US" dirty="0"/>
              <a:t>특정 질병에 대한 치료 패턴이나 위험 예측이 가능해집니다</a:t>
            </a:r>
            <a:r>
              <a:rPr lang="en-US" altLang="ko-KR" dirty="0"/>
              <a:t>. 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하지만 개인정보 보호법상</a:t>
            </a:r>
            <a:r>
              <a:rPr lang="en-US" altLang="ko-KR" dirty="0"/>
              <a:t>, </a:t>
            </a:r>
            <a:r>
              <a:rPr lang="ko-KR" altLang="en-US" dirty="0"/>
              <a:t>원시 데이터를 그대로 공유할 수는 없습니다</a:t>
            </a:r>
            <a:r>
              <a:rPr lang="en-US" altLang="ko-KR" dirty="0"/>
              <a:t>. </a:t>
            </a:r>
            <a:r>
              <a:rPr lang="ko-KR" altLang="en-US" dirty="0"/>
              <a:t>그래서 각 기관은 데이터를 </a:t>
            </a:r>
            <a:r>
              <a:rPr lang="ko-KR" altLang="en-US" b="1" dirty="0" err="1"/>
              <a:t>가명처리</a:t>
            </a:r>
            <a:r>
              <a:rPr lang="ko-KR" altLang="en-US" dirty="0" err="1"/>
              <a:t>하고</a:t>
            </a:r>
            <a:r>
              <a:rPr lang="en-US" altLang="ko-KR" dirty="0"/>
              <a:t>, </a:t>
            </a:r>
            <a:r>
              <a:rPr lang="ko-KR" altLang="en-US" dirty="0"/>
              <a:t>제</a:t>
            </a:r>
            <a:r>
              <a:rPr lang="en-US" altLang="ko-KR" dirty="0"/>
              <a:t>3</a:t>
            </a:r>
            <a:r>
              <a:rPr lang="ko-KR" altLang="en-US" dirty="0"/>
              <a:t>의 </a:t>
            </a:r>
            <a:r>
              <a:rPr lang="ko-KR" altLang="en-US" b="1" dirty="0"/>
              <a:t>결합전문기관</a:t>
            </a:r>
            <a:r>
              <a:rPr lang="ko-KR" altLang="en-US" dirty="0"/>
              <a:t>을 통해 데이터를 결합하는 절차를 따릅니다</a:t>
            </a:r>
            <a:r>
              <a:rPr lang="en-US" altLang="ko-KR" dirty="0"/>
              <a:t>. </a:t>
            </a:r>
            <a:r>
              <a:rPr lang="ko-KR" altLang="en-US" dirty="0"/>
              <a:t>이 과정에서 다음과 같은 단계를 거치게 됩니다</a:t>
            </a:r>
            <a:r>
              <a:rPr lang="en-US" altLang="ko-KR" dirty="0"/>
              <a:t>: 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및 가명처리 </a:t>
            </a:r>
          </a:p>
          <a:p>
            <a:r>
              <a:rPr lang="ko-KR" altLang="en-US" dirty="0"/>
              <a:t>식별자 제거 및 결합키 생성 </a:t>
            </a:r>
          </a:p>
          <a:p>
            <a:r>
              <a:rPr lang="ko-KR" altLang="en-US" dirty="0"/>
              <a:t>결합전문기관을 통한 데이터 결합 요청 </a:t>
            </a:r>
          </a:p>
          <a:p>
            <a:r>
              <a:rPr lang="ko-KR" altLang="en-US" dirty="0"/>
              <a:t>결합된 데이터를 분석기관에 전달 </a:t>
            </a:r>
          </a:p>
          <a:p>
            <a:br>
              <a:rPr lang="ko-KR" altLang="en-US" dirty="0"/>
            </a:br>
            <a:endParaRPr lang="ko-KR" altLang="en-US" dirty="0"/>
          </a:p>
          <a:p>
            <a:r>
              <a:rPr lang="ko-KR" altLang="en-US" dirty="0"/>
              <a:t>이러한 전체 절차는 수작업이 많고</a:t>
            </a:r>
            <a:r>
              <a:rPr lang="en-US" altLang="ko-KR" dirty="0"/>
              <a:t>, </a:t>
            </a:r>
            <a:r>
              <a:rPr lang="ko-KR" altLang="en-US" dirty="0"/>
              <a:t>절차가 복잡하며</a:t>
            </a:r>
            <a:r>
              <a:rPr lang="en-US" altLang="ko-KR" dirty="0"/>
              <a:t>, </a:t>
            </a:r>
            <a:r>
              <a:rPr lang="ko-KR" altLang="en-US" dirty="0"/>
              <a:t>시간도 오래 걸립니다</a:t>
            </a:r>
            <a:r>
              <a:rPr lang="en-US" altLang="ko-KR" dirty="0"/>
              <a:t>. </a:t>
            </a:r>
            <a:endParaRPr dirty="0"/>
          </a:p>
        </p:txBody>
      </p:sp>
      <p:sp>
        <p:nvSpPr>
          <p:cNvPr id="141" name="Google Shape;141;p3:notes">
            <a:extLst>
              <a:ext uri="{FF2B5EF4-FFF2-40B4-BE49-F238E27FC236}">
                <a16:creationId xmlns:a16="http://schemas.microsoft.com/office/drawing/2014/main" id="{EE7E3E55-C244-9E0E-38BC-65E2F1AB8A4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6800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현재의 결합 방식에는 다음과 같은 문제점이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앞 장에서 보셨듯이</a:t>
            </a:r>
            <a:r>
              <a:rPr lang="en-US" altLang="ko-KR" dirty="0"/>
              <a:t>,</a:t>
            </a:r>
            <a:r>
              <a:rPr lang="ko-KR" altLang="en-US" dirty="0"/>
              <a:t> 절차의 복잡성이 우선적인 문제이고</a:t>
            </a:r>
            <a:r>
              <a:rPr lang="en-US" altLang="ko-KR" dirty="0"/>
              <a:t>,</a:t>
            </a:r>
            <a:r>
              <a:rPr lang="ko-KR" altLang="en-US" dirty="0"/>
              <a:t> 그때문에 자율성이 제약되며</a:t>
            </a:r>
            <a:r>
              <a:rPr lang="en-US" altLang="ko-KR" dirty="0"/>
              <a:t>,</a:t>
            </a:r>
            <a:r>
              <a:rPr lang="ko-KR" altLang="en-US" dirty="0"/>
              <a:t> 처리속도의 한계도 존재합니다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dirty="0"/>
              <a:t>또한 결합 전문기관 및 결합키 관리기관을 통해 이루어지기 때문에 전문기관 중심 구조라는 점도 문제점에 속합니다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이러한 문제들을 해결하기 위해</a:t>
            </a:r>
            <a:r>
              <a:rPr lang="en-US" altLang="ko-KR" dirty="0"/>
              <a:t>,</a:t>
            </a:r>
            <a:r>
              <a:rPr lang="ko-KR" altLang="en-US" dirty="0"/>
              <a:t> 저희는 완전 자동화된 결합 플랫폼을 목표로 개발하였습니다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41" name="Google Shape;14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AA53CE6A-AF31-F628-C7CC-8F118B7B7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:notes">
            <a:extLst>
              <a:ext uri="{FF2B5EF4-FFF2-40B4-BE49-F238E27FC236}">
                <a16:creationId xmlns:a16="http://schemas.microsoft.com/office/drawing/2014/main" id="{589CD7A3-A7E7-A0AE-CD7D-C06863D48B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3:notes">
            <a:extLst>
              <a:ext uri="{FF2B5EF4-FFF2-40B4-BE49-F238E27FC236}">
                <a16:creationId xmlns:a16="http://schemas.microsoft.com/office/drawing/2014/main" id="{F61E6286-0738-2A8B-881F-50809AB5C9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시스템은 마이크로 서비스로 구성됩니다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각각의 기능을 독립된 서비스로 구현하여</a:t>
            </a:r>
            <a:r>
              <a:rPr lang="en-US" altLang="ko-KR" dirty="0"/>
              <a:t>,</a:t>
            </a:r>
            <a:r>
              <a:rPr lang="ko-KR" altLang="en-US" dirty="0"/>
              <a:t> 변경이나 오류가 발생해도 전체 시스템에 영향을 주지 않도록 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이를 통해 유지보수 및 확장</a:t>
            </a:r>
            <a:r>
              <a:rPr lang="en-US" altLang="ko-KR" dirty="0"/>
              <a:t>,</a:t>
            </a:r>
            <a:r>
              <a:rPr lang="ko-KR" altLang="en-US" dirty="0"/>
              <a:t> 대체 상황을 유연하게 처리할 수 있습니다</a:t>
            </a:r>
            <a:r>
              <a:rPr lang="en-US" altLang="ko-KR" dirty="0"/>
              <a:t>.</a:t>
            </a:r>
            <a:r>
              <a:rPr lang="ko-KR" altLang="en-US" dirty="0"/>
              <a:t> 또한</a:t>
            </a:r>
            <a:r>
              <a:rPr lang="en-US" altLang="ko-KR" dirty="0"/>
              <a:t>,</a:t>
            </a:r>
            <a:r>
              <a:rPr lang="ko-KR" altLang="en-US" dirty="0"/>
              <a:t> 장애 격리를 통해 개별적인 서비스의 기능 장애가 전체 서비스에 영향을 미치지 않게 하였습니다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41" name="Google Shape;141;p3:notes">
            <a:extLst>
              <a:ext uri="{FF2B5EF4-FFF2-40B4-BE49-F238E27FC236}">
                <a16:creationId xmlns:a16="http://schemas.microsoft.com/office/drawing/2014/main" id="{CC82F5EA-5424-83F7-A45D-D5760416589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7659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9ED1CE09-2E26-35A9-46E7-A8F7CFCC9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:notes">
            <a:extLst>
              <a:ext uri="{FF2B5EF4-FFF2-40B4-BE49-F238E27FC236}">
                <a16:creationId xmlns:a16="http://schemas.microsoft.com/office/drawing/2014/main" id="{72BCB828-BBA3-EF6C-5EB3-83DCF14A6A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3:notes">
            <a:extLst>
              <a:ext uri="{FF2B5EF4-FFF2-40B4-BE49-F238E27FC236}">
                <a16:creationId xmlns:a16="http://schemas.microsoft.com/office/drawing/2014/main" id="{FC1E9E69-8453-A749-89C7-EEBE2271AB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모든 서비스는 이벤트 기반 중앙 관리 시스템을 통해 연결됩니다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데이터가 오갈 때 직접 접근하는 것이 아니라</a:t>
            </a:r>
            <a:r>
              <a:rPr lang="en-US" altLang="ko-KR" dirty="0"/>
              <a:t>, API</a:t>
            </a:r>
            <a:r>
              <a:rPr lang="ko-KR" altLang="en-US" dirty="0"/>
              <a:t> </a:t>
            </a:r>
            <a:r>
              <a:rPr lang="en-US" altLang="ko-KR" dirty="0"/>
              <a:t>Gateway</a:t>
            </a:r>
            <a:r>
              <a:rPr lang="ko-KR" altLang="en-US" dirty="0" err="1"/>
              <a:t>를</a:t>
            </a:r>
            <a:r>
              <a:rPr lang="ko-KR" altLang="en-US" dirty="0"/>
              <a:t> 통해 이벤트를 발생시키고 응답을 받습니다</a:t>
            </a:r>
            <a:r>
              <a:rPr lang="en-US" altLang="ko-KR" dirty="0"/>
              <a:t>.</a:t>
            </a:r>
            <a:r>
              <a:rPr lang="ko-KR" altLang="en-US" dirty="0"/>
              <a:t> 이를 통해 보안성과 추적성이 확보되며</a:t>
            </a:r>
            <a:r>
              <a:rPr lang="en-US" altLang="ko-KR" dirty="0"/>
              <a:t>,</a:t>
            </a:r>
            <a:r>
              <a:rPr lang="ko-KR" altLang="en-US" dirty="0"/>
              <a:t> 민감정보에 직접 접근하지 않아도 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41" name="Google Shape;141;p3:notes">
            <a:extLst>
              <a:ext uri="{FF2B5EF4-FFF2-40B4-BE49-F238E27FC236}">
                <a16:creationId xmlns:a16="http://schemas.microsoft.com/office/drawing/2014/main" id="{E0D694CF-3420-C918-E555-3184550298B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4867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BCD205B4-BFD6-9ACB-5B57-C609ABB38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:notes">
            <a:extLst>
              <a:ext uri="{FF2B5EF4-FFF2-40B4-BE49-F238E27FC236}">
                <a16:creationId xmlns:a16="http://schemas.microsoft.com/office/drawing/2014/main" id="{7DDAD3F7-027F-71C2-C5AC-7FE9848689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3:notes">
            <a:extLst>
              <a:ext uri="{FF2B5EF4-FFF2-40B4-BE49-F238E27FC236}">
                <a16:creationId xmlns:a16="http://schemas.microsoft.com/office/drawing/2014/main" id="{97789F9A-37DA-A58D-5993-7454B4F35A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왼쪽은 플랫폼 전체의 시퀀스 다이어그램이고</a:t>
            </a:r>
            <a:r>
              <a:rPr lang="en-US" altLang="ko-KR" dirty="0"/>
              <a:t>,</a:t>
            </a:r>
            <a:r>
              <a:rPr lang="ko-KR" altLang="en-US" dirty="0"/>
              <a:t> 오른쪽은 </a:t>
            </a:r>
            <a:r>
              <a:rPr lang="en-US" altLang="ko-KR" dirty="0"/>
              <a:t>API</a:t>
            </a:r>
            <a:r>
              <a:rPr lang="ko-KR" altLang="en-US" dirty="0"/>
              <a:t> </a:t>
            </a:r>
            <a:r>
              <a:rPr lang="en-US" altLang="ko-KR" dirty="0"/>
              <a:t>Gateway</a:t>
            </a:r>
            <a:r>
              <a:rPr lang="ko-KR" altLang="en-US" dirty="0"/>
              <a:t>시퀀스 다이어그램입니다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41" name="Google Shape;141;p3:notes">
            <a:extLst>
              <a:ext uri="{FF2B5EF4-FFF2-40B4-BE49-F238E27FC236}">
                <a16:creationId xmlns:a16="http://schemas.microsoft.com/office/drawing/2014/main" id="{499DC0BB-5696-B139-DFFF-839397F68DF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552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21E284D3-A307-63A9-C870-94D69219E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:notes">
            <a:extLst>
              <a:ext uri="{FF2B5EF4-FFF2-40B4-BE49-F238E27FC236}">
                <a16:creationId xmlns:a16="http://schemas.microsoft.com/office/drawing/2014/main" id="{F970CD33-8DA1-1EFB-014E-9F989C7DB7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3:notes">
            <a:extLst>
              <a:ext uri="{FF2B5EF4-FFF2-40B4-BE49-F238E27FC236}">
                <a16:creationId xmlns:a16="http://schemas.microsoft.com/office/drawing/2014/main" id="{B8159F5A-9ED7-BF69-E7B8-A8EFF77AF4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식별정보 탐지 알고리즘은 다음과 같은 구조로 </a:t>
            </a:r>
            <a:r>
              <a:rPr lang="ko-KR" altLang="en-US" dirty="0" err="1"/>
              <a:t>이루어져있습니다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먼저</a:t>
            </a:r>
            <a:r>
              <a:rPr lang="en-US" altLang="ko-KR" dirty="0"/>
              <a:t>,</a:t>
            </a:r>
            <a:r>
              <a:rPr lang="ko-KR" altLang="en-US" dirty="0"/>
              <a:t> 도메인 사전 기반으로 검색 후에 </a:t>
            </a:r>
            <a:endParaRPr dirty="0"/>
          </a:p>
        </p:txBody>
      </p:sp>
      <p:sp>
        <p:nvSpPr>
          <p:cNvPr id="141" name="Google Shape;141;p3:notes">
            <a:extLst>
              <a:ext uri="{FF2B5EF4-FFF2-40B4-BE49-F238E27FC236}">
                <a16:creationId xmlns:a16="http://schemas.microsoft.com/office/drawing/2014/main" id="{215DE3AF-4F4F-FE7D-64EA-F24BCCCBFAD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2505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438E19D1-FA66-FCF9-D086-369A9FA74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:notes">
            <a:extLst>
              <a:ext uri="{FF2B5EF4-FFF2-40B4-BE49-F238E27FC236}">
                <a16:creationId xmlns:a16="http://schemas.microsoft.com/office/drawing/2014/main" id="{83E729CE-100F-0B65-5101-322E8D042D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3:notes">
            <a:extLst>
              <a:ext uri="{FF2B5EF4-FFF2-40B4-BE49-F238E27FC236}">
                <a16:creationId xmlns:a16="http://schemas.microsoft.com/office/drawing/2014/main" id="{27BA986F-FB69-BB96-0BF7-9BD5D729D5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3:notes">
            <a:extLst>
              <a:ext uri="{FF2B5EF4-FFF2-40B4-BE49-F238E27FC236}">
                <a16:creationId xmlns:a16="http://schemas.microsoft.com/office/drawing/2014/main" id="{109742B6-40A6-45E5-C77B-5A750937587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9527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75616A-7C42-9A98-6821-4D44C6E5F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F73A34C-38E8-6C9F-FCBF-99C74B9BEE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83BDA8-834D-2587-AE90-EB33AF3D1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46099-4816-FD4B-B619-EA635C321887}" type="datetimeFigureOut">
              <a:rPr kumimoji="1" lang="ko-KR" altLang="en-US" smtClean="0"/>
              <a:t>2025. 12. 16.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C678F7-A65C-B21F-C8E3-53B330E7E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A7186A-674E-9D27-1866-060ED4C80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E9CF-8E55-4942-94F4-5C5509B6FA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2777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F2D4E3-AFFB-468F-7DB8-7839A9E12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DAF28D-DA36-D886-D233-90DDA2BDB7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9EEE8A-94CD-934C-B79A-FB6F5A63B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46099-4816-FD4B-B619-EA635C321887}" type="datetimeFigureOut">
              <a:rPr kumimoji="1" lang="ko-KR" altLang="en-US" smtClean="0"/>
              <a:t>2025. 12. 16.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7B947D-E812-F178-6170-85E8885D7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23CBCA-CAF5-1CCC-BE30-68481F5E9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E9CF-8E55-4942-94F4-5C5509B6FA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6587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5F0D9A9-D975-8710-3BA3-E6ED2307A2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B51851-F31F-1C0B-FBB4-7E539B3E8E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8811EF-79C8-48E8-C4A5-62488319F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46099-4816-FD4B-B619-EA635C321887}" type="datetimeFigureOut">
              <a:rPr kumimoji="1" lang="ko-KR" altLang="en-US" smtClean="0"/>
              <a:t>2025. 12. 16.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88169B-D729-7541-AB52-A54CF58FB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2B9C22-4B1E-552B-2CC9-B7AC89A63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E9CF-8E55-4942-94F4-5C5509B6FA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7841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E9831-0632-7A09-A6E2-7938B2277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9090DE-48C9-8674-926C-4EC25A821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6BCC39-74BF-A0A2-375F-5EE5DDE3C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46099-4816-FD4B-B619-EA635C321887}" type="datetimeFigureOut">
              <a:rPr kumimoji="1" lang="ko-KR" altLang="en-US" smtClean="0"/>
              <a:t>2025. 12. 16.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638242-3FA9-3CA1-86FD-C1C59D6CD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3AB1E1-65B4-8C34-732F-979CE32DB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E9CF-8E55-4942-94F4-5C5509B6FA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8488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B8D721-FCBF-F36D-A282-275818AA8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F207FA-E34E-99FF-41C7-06CFC3A3E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47DCE7-F418-17DC-50DB-DDEE504D9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46099-4816-FD4B-B619-EA635C321887}" type="datetimeFigureOut">
              <a:rPr kumimoji="1" lang="ko-KR" altLang="en-US" smtClean="0"/>
              <a:t>2025. 12. 16.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8E8059-AFD1-1FDB-4D76-A141D0FCB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BEEB01-DC9C-D06F-C47A-88C16DAB5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E9CF-8E55-4942-94F4-5C5509B6FA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78664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C0F0C3-EEAB-10F1-41E0-8CAD8EDDD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7D1FA1-E568-46AB-E8DC-265C1699F4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7A9E45-0AF3-AF84-BF73-F7866AD493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2A7320-B82C-428F-18E1-9C08DC68E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46099-4816-FD4B-B619-EA635C321887}" type="datetimeFigureOut">
              <a:rPr kumimoji="1" lang="ko-KR" altLang="en-US" smtClean="0"/>
              <a:t>2025. 12. 16.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6D8F51-ECEE-D4B8-C02F-971FBE2A3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9B8786-A87C-56F5-902E-2C24FDEED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E9CF-8E55-4942-94F4-5C5509B6FA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4975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26D87F-8128-9434-F2F3-3FDD86A9F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7CF889-84FB-FBA2-8BF4-350207391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D46641-29F5-5E71-98E5-258210FED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4F88176-FA9F-28EB-2ED2-5BC8E018F7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A309427-8978-3B1B-512C-DE262FBDDF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F412569-610A-0D3E-546D-72142A71A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46099-4816-FD4B-B619-EA635C321887}" type="datetimeFigureOut">
              <a:rPr kumimoji="1" lang="ko-KR" altLang="en-US" smtClean="0"/>
              <a:t>2025. 12. 16.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ADE005C-39AE-6329-9FFE-0B27CD747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4C01832-767F-0CC1-AC15-2F0B6A02F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E9CF-8E55-4942-94F4-5C5509B6FA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5268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45EA77-3102-56ED-6740-23B842FF4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E620A9-7EBA-84C5-91D6-BE2A10EBC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46099-4816-FD4B-B619-EA635C321887}" type="datetimeFigureOut">
              <a:rPr kumimoji="1" lang="ko-KR" altLang="en-US" smtClean="0"/>
              <a:t>2025. 12. 16.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EBB4BE-38B6-2A77-55C7-15A5C15FB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E77ABC-D642-C3D8-5B57-7E1F3AED0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E9CF-8E55-4942-94F4-5C5509B6FA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7872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776D2D4-BEBE-C3A0-D774-EEF00650D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46099-4816-FD4B-B619-EA635C321887}" type="datetimeFigureOut">
              <a:rPr kumimoji="1" lang="ko-KR" altLang="en-US" smtClean="0"/>
              <a:t>2025. 12. 16.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1BBF96-732E-49EB-7225-5A704A86D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2F3FB9-F530-7015-5464-B72143D90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E9CF-8E55-4942-94F4-5C5509B6FA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32676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1C20D5-C076-AF01-E0E4-5A87231A5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6BC899-8D37-E38C-B5C6-D2B9F80DF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0027AE-4EC9-458E-ABA9-611FA5C28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64B7AC-E9A4-A34D-378B-EEC2C1511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46099-4816-FD4B-B619-EA635C321887}" type="datetimeFigureOut">
              <a:rPr kumimoji="1" lang="ko-KR" altLang="en-US" smtClean="0"/>
              <a:t>2025. 12. 16.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4EEB9D-50EF-775C-7D79-0F3EB66B1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5FF12F-028B-B7B4-DCE3-6AB567672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E9CF-8E55-4942-94F4-5C5509B6FA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6342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EE9CC5-12EC-BB1F-C936-E108FFA17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1939CB5-080D-B036-0905-1F8B679AF9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058B84-B0CF-F6D0-7AEF-03C08B5043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9FBAAA-F92F-4E8B-FEC0-203B02291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46099-4816-FD4B-B619-EA635C321887}" type="datetimeFigureOut">
              <a:rPr kumimoji="1" lang="ko-KR" altLang="en-US" smtClean="0"/>
              <a:t>2025. 12. 16.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10D787-AF48-4266-3C19-B6E64BD82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51D620-2A75-EB2B-9EB0-F5F5B3DA1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E9CF-8E55-4942-94F4-5C5509B6FA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49782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A67854C-0A41-0B37-A400-F2B148D5C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919C77-ED21-6345-D576-1F408975F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94270E-BAA1-51B1-9A16-887DC71579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246099-4816-FD4B-B619-EA635C321887}" type="datetimeFigureOut">
              <a:rPr kumimoji="1" lang="ko-KR" altLang="en-US" smtClean="0"/>
              <a:t>2025. 12. 16.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D0A7F1-F5E9-F6A8-3AD1-85750E577B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1D8C94-CA4D-0A33-624C-27AFFAFF33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04E9CF-8E55-4942-94F4-5C5509B6FA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08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1;p1">
            <a:extLst>
              <a:ext uri="{FF2B5EF4-FFF2-40B4-BE49-F238E27FC236}">
                <a16:creationId xmlns:a16="http://schemas.microsoft.com/office/drawing/2014/main" id="{5EEDB712-BC24-1E42-78EC-46A9BD920EAB}"/>
              </a:ext>
            </a:extLst>
          </p:cNvPr>
          <p:cNvSpPr/>
          <p:nvPr/>
        </p:nvSpPr>
        <p:spPr>
          <a:xfrm>
            <a:off x="11509625" y="0"/>
            <a:ext cx="455346" cy="6858000"/>
          </a:xfrm>
          <a:prstGeom prst="rect">
            <a:avLst/>
          </a:prstGeom>
          <a:solidFill>
            <a:srgbClr val="F2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37512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423452" y="0"/>
            <a:ext cx="455346" cy="6858000"/>
          </a:xfrm>
          <a:prstGeom prst="rect">
            <a:avLst/>
          </a:prstGeom>
          <a:solidFill>
            <a:srgbClr val="F2EE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37512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578333" y="3268844"/>
            <a:ext cx="941463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가명처리 및 가명정보 결합 자동화 플랫폼 구축</a:t>
            </a:r>
          </a:p>
        </p:txBody>
      </p:sp>
      <p:sp>
        <p:nvSpPr>
          <p:cNvPr id="94" name="Google Shape;94;p1"/>
          <p:cNvSpPr/>
          <p:nvPr/>
        </p:nvSpPr>
        <p:spPr>
          <a:xfrm>
            <a:off x="1302473" y="1741533"/>
            <a:ext cx="9891854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6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J: </a:t>
            </a:r>
            <a:r>
              <a:rPr lang="ko-KR" sz="6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캡스톤</a:t>
            </a:r>
            <a:r>
              <a:rPr lang="ko-KR" sz="6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디자인</a:t>
            </a:r>
            <a:r>
              <a:rPr lang="en-US" altLang="ko-KR" sz="6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-KR" altLang="en-US" sz="6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최종</a:t>
            </a:r>
            <a:r>
              <a:rPr lang="ko-KR" sz="6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발표</a:t>
            </a:r>
            <a:endParaRPr dirty="0"/>
          </a:p>
        </p:txBody>
      </p:sp>
      <p:pic>
        <p:nvPicPr>
          <p:cNvPr id="95" name="Google Shape;9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30186" y="209741"/>
            <a:ext cx="616888" cy="61826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"/>
          <p:cNvSpPr txBox="1"/>
          <p:nvPr/>
        </p:nvSpPr>
        <p:spPr>
          <a:xfrm>
            <a:off x="10287177" y="5573931"/>
            <a:ext cx="2319343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20201753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장재혁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20211868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권정은</a:t>
            </a:r>
            <a:endParaRPr sz="1400" b="1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02FE84-C432-E5AE-B926-D9FF01263E89}"/>
              </a:ext>
            </a:extLst>
          </p:cNvPr>
          <p:cNvSpPr txBox="1"/>
          <p:nvPr/>
        </p:nvSpPr>
        <p:spPr>
          <a:xfrm>
            <a:off x="4318000" y="492760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  <a:p>
            <a:endParaRPr kumimoji="1" lang="ko-KR" altLang="en-US" dirty="0"/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662DAD85-BA01-861B-BB06-41FE15223A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>
          <a:extLst>
            <a:ext uri="{FF2B5EF4-FFF2-40B4-BE49-F238E27FC236}">
              <a16:creationId xmlns:a16="http://schemas.microsoft.com/office/drawing/2014/main" id="{EA7039B1-F262-97C2-5823-E9ABC933A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Google Shape;143;p3">
            <a:extLst>
              <a:ext uri="{FF2B5EF4-FFF2-40B4-BE49-F238E27FC236}">
                <a16:creationId xmlns:a16="http://schemas.microsoft.com/office/drawing/2014/main" id="{A1019FB7-A696-06FC-31A8-D316C36084EB}"/>
              </a:ext>
            </a:extLst>
          </p:cNvPr>
          <p:cNvCxnSpPr/>
          <p:nvPr/>
        </p:nvCxnSpPr>
        <p:spPr>
          <a:xfrm rot="10800000" flipH="1">
            <a:off x="410795" y="780996"/>
            <a:ext cx="10770552" cy="10750"/>
          </a:xfrm>
          <a:prstGeom prst="straightConnector1">
            <a:avLst/>
          </a:prstGeom>
          <a:noFill/>
          <a:ln w="12700" cap="flat" cmpd="sng">
            <a:solidFill>
              <a:srgbClr val="D0D0D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4" name="Google Shape;144;p3">
            <a:extLst>
              <a:ext uri="{FF2B5EF4-FFF2-40B4-BE49-F238E27FC236}">
                <a16:creationId xmlns:a16="http://schemas.microsoft.com/office/drawing/2014/main" id="{80E902AB-57C8-2F39-612C-80ED5C696A18}"/>
              </a:ext>
            </a:extLst>
          </p:cNvPr>
          <p:cNvSpPr/>
          <p:nvPr/>
        </p:nvSpPr>
        <p:spPr>
          <a:xfrm>
            <a:off x="203200" y="780997"/>
            <a:ext cx="1026695" cy="47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endParaRPr sz="2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5" name="Google Shape;145;p3">
            <a:extLst>
              <a:ext uri="{FF2B5EF4-FFF2-40B4-BE49-F238E27FC236}">
                <a16:creationId xmlns:a16="http://schemas.microsoft.com/office/drawing/2014/main" id="{65D77F52-66CF-52EA-E4EF-C38190977001}"/>
              </a:ext>
            </a:extLst>
          </p:cNvPr>
          <p:cNvCxnSpPr/>
          <p:nvPr/>
        </p:nvCxnSpPr>
        <p:spPr>
          <a:xfrm>
            <a:off x="327860" y="6432880"/>
            <a:ext cx="11536279" cy="0"/>
          </a:xfrm>
          <a:prstGeom prst="straightConnector1">
            <a:avLst/>
          </a:prstGeom>
          <a:noFill/>
          <a:ln w="9525" cap="flat" cmpd="sng">
            <a:solidFill>
              <a:srgbClr val="FEF5E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6" name="Google Shape;146;p3">
            <a:extLst>
              <a:ext uri="{FF2B5EF4-FFF2-40B4-BE49-F238E27FC236}">
                <a16:creationId xmlns:a16="http://schemas.microsoft.com/office/drawing/2014/main" id="{0073E96F-CE53-46B9-3B96-F6E8A3CA5458}"/>
              </a:ext>
            </a:extLst>
          </p:cNvPr>
          <p:cNvSpPr txBox="1"/>
          <p:nvPr/>
        </p:nvSpPr>
        <p:spPr>
          <a:xfrm>
            <a:off x="203200" y="194286"/>
            <a:ext cx="78361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r>
              <a:rPr lang="en-US" alt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">
            <a:extLst>
              <a:ext uri="{FF2B5EF4-FFF2-40B4-BE49-F238E27FC236}">
                <a16:creationId xmlns:a16="http://schemas.microsoft.com/office/drawing/2014/main" id="{1F235387-673A-ECD2-B9A6-92A9F8A19230}"/>
              </a:ext>
            </a:extLst>
          </p:cNvPr>
          <p:cNvSpPr txBox="1"/>
          <p:nvPr/>
        </p:nvSpPr>
        <p:spPr>
          <a:xfrm>
            <a:off x="888647" y="319330"/>
            <a:ext cx="771348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ko-KR" alt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결과 </a:t>
            </a:r>
            <a:r>
              <a:rPr lang="en-US" altLang="ko-KR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ko-KR" alt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기능</a:t>
            </a:r>
          </a:p>
        </p:txBody>
      </p:sp>
      <p:pic>
        <p:nvPicPr>
          <p:cNvPr id="148" name="Google Shape;148;p3">
            <a:extLst>
              <a:ext uri="{FF2B5EF4-FFF2-40B4-BE49-F238E27FC236}">
                <a16:creationId xmlns:a16="http://schemas.microsoft.com/office/drawing/2014/main" id="{66FD5407-8457-F084-0986-F3ABD9F92D2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30186" y="209741"/>
            <a:ext cx="616888" cy="618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29CE112-22CF-4154-1DA6-611622AB22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240" b="79574" l="22764" r="79213"/>
                    </a14:imgEffect>
                  </a14:imgLayer>
                </a14:imgProps>
              </a:ext>
            </a:extLst>
          </a:blip>
          <a:srcRect l="15708" t="8323" r="13731" b="12509"/>
          <a:stretch/>
        </p:blipFill>
        <p:spPr>
          <a:xfrm>
            <a:off x="11199355" y="6019086"/>
            <a:ext cx="747719" cy="838914"/>
          </a:xfrm>
          <a:prstGeom prst="rect">
            <a:avLst/>
          </a:prstGeom>
        </p:spPr>
      </p:pic>
      <p:sp>
        <p:nvSpPr>
          <p:cNvPr id="23" name="Text 2">
            <a:extLst>
              <a:ext uri="{FF2B5EF4-FFF2-40B4-BE49-F238E27FC236}">
                <a16:creationId xmlns:a16="http://schemas.microsoft.com/office/drawing/2014/main" id="{CC21637F-418E-155F-568E-05582A199EDD}"/>
              </a:ext>
            </a:extLst>
          </p:cNvPr>
          <p:cNvSpPr/>
          <p:nvPr/>
        </p:nvSpPr>
        <p:spPr>
          <a:xfrm>
            <a:off x="716547" y="1360444"/>
            <a:ext cx="6390419" cy="595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3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SBERT</a:t>
            </a:r>
            <a:r>
              <a:rPr lang="ko-KR" altLang="en-US" sz="3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 유사도 측정</a:t>
            </a:r>
            <a:endParaRPr lang="en-US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16D5EB6-59A4-BD24-4ADB-60540A46078A}"/>
              </a:ext>
            </a:extLst>
          </p:cNvPr>
          <p:cNvGrpSpPr/>
          <p:nvPr/>
        </p:nvGrpSpPr>
        <p:grpSpPr>
          <a:xfrm>
            <a:off x="199033" y="2116742"/>
            <a:ext cx="5821413" cy="3212814"/>
            <a:chOff x="716546" y="1997903"/>
            <a:chExt cx="5821413" cy="3212814"/>
          </a:xfrm>
        </p:grpSpPr>
        <p:sp>
          <p:nvSpPr>
            <p:cNvPr id="2" name="모서리가 둥근 직사각형 1">
              <a:extLst>
                <a:ext uri="{FF2B5EF4-FFF2-40B4-BE49-F238E27FC236}">
                  <a16:creationId xmlns:a16="http://schemas.microsoft.com/office/drawing/2014/main" id="{2D68E2E0-9488-4303-CEA7-0FA693FABFA2}"/>
                </a:ext>
              </a:extLst>
            </p:cNvPr>
            <p:cNvSpPr/>
            <p:nvPr/>
          </p:nvSpPr>
          <p:spPr>
            <a:xfrm>
              <a:off x="716546" y="1997903"/>
              <a:ext cx="5821413" cy="3212814"/>
            </a:xfrm>
            <a:prstGeom prst="roundRect">
              <a:avLst/>
            </a:prstGeom>
            <a:noFill/>
            <a:ln>
              <a:solidFill>
                <a:srgbClr val="F4E7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Google Shape;150;p3">
              <a:extLst>
                <a:ext uri="{FF2B5EF4-FFF2-40B4-BE49-F238E27FC236}">
                  <a16:creationId xmlns:a16="http://schemas.microsoft.com/office/drawing/2014/main" id="{100FAF90-BDA5-A287-8D8C-62B86B2A4697}"/>
                </a:ext>
              </a:extLst>
            </p:cNvPr>
            <p:cNvSpPr txBox="1">
              <a:spLocks/>
            </p:cNvSpPr>
            <p:nvPr/>
          </p:nvSpPr>
          <p:spPr>
            <a:xfrm>
              <a:off x="1852693" y="2150622"/>
              <a:ext cx="3086422" cy="4301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 anchorCtr="0">
              <a:normAutofit fontScale="92500" lnSpcReduction="20000"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spcBef>
                  <a:spcPts val="0"/>
                </a:spcBef>
                <a:buClr>
                  <a:schemeClr val="dk1"/>
                </a:buClr>
                <a:buSzPts val="1400"/>
                <a:buFont typeface="Arial" panose="020B0604020202020204" pitchFamily="34" charset="0"/>
                <a:buNone/>
              </a:pPr>
              <a:r>
                <a:rPr lang="en-US" altLang="ko-KR" sz="1800" dirty="0" err="1">
                  <a:latin typeface="Arial"/>
                  <a:ea typeface="Arial"/>
                  <a:cs typeface="Arial"/>
                  <a:sym typeface="Arial"/>
                </a:rPr>
                <a:t>standard_term</a:t>
              </a:r>
              <a:r>
                <a:rPr lang="ko-KR" altLang="en-US" sz="1800" dirty="0">
                  <a:latin typeface="Arial"/>
                  <a:ea typeface="Arial"/>
                  <a:cs typeface="Arial"/>
                  <a:sym typeface="Arial"/>
                </a:rPr>
                <a:t>과 유사도 측정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6964E98-CBB8-88F8-DC73-19725B425E58}"/>
                </a:ext>
              </a:extLst>
            </p:cNvPr>
            <p:cNvSpPr txBox="1"/>
            <p:nvPr/>
          </p:nvSpPr>
          <p:spPr>
            <a:xfrm>
              <a:off x="888647" y="3088944"/>
              <a:ext cx="501451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kumimoji="1" lang="ko-KR" altLang="en-US" sz="1600" dirty="0">
                  <a:solidFill>
                    <a:srgbClr val="37512F"/>
                  </a:solidFill>
                </a:rPr>
                <a:t>표준용어 </a:t>
              </a:r>
              <a:r>
                <a:rPr kumimoji="1" lang="en-US" altLang="ko-KR" sz="1600" dirty="0" err="1">
                  <a:solidFill>
                    <a:srgbClr val="37512F"/>
                  </a:solidFill>
                </a:rPr>
                <a:t>standard_term</a:t>
              </a:r>
              <a:r>
                <a:rPr kumimoji="1" lang="ko-KR" altLang="en-US" sz="1600" dirty="0">
                  <a:solidFill>
                    <a:srgbClr val="37512F"/>
                  </a:solidFill>
                </a:rPr>
                <a:t>과 유사도 측정</a:t>
              </a:r>
              <a:endParaRPr kumimoji="1" lang="en-US" altLang="ko-KR" sz="1600" dirty="0">
                <a:solidFill>
                  <a:srgbClr val="37512F"/>
                </a:solidFill>
              </a:endParaRPr>
            </a:p>
            <a:p>
              <a:pPr marL="342900" indent="-342900">
                <a:buAutoNum type="arabicPeriod"/>
              </a:pPr>
              <a:endParaRPr kumimoji="1" lang="en-US" altLang="ko-KR" sz="1600" dirty="0">
                <a:solidFill>
                  <a:srgbClr val="37512F"/>
                </a:solidFill>
              </a:endParaRPr>
            </a:p>
            <a:p>
              <a:pPr marL="342900" indent="-342900">
                <a:buAutoNum type="arabicPeriod"/>
              </a:pPr>
              <a:r>
                <a:rPr kumimoji="1" lang="ko-KR" altLang="en-US" sz="1600" dirty="0">
                  <a:solidFill>
                    <a:srgbClr val="37512F"/>
                  </a:solidFill>
                </a:rPr>
                <a:t>유사도 기준치 이상</a:t>
              </a:r>
              <a:r>
                <a:rPr kumimoji="1" lang="en-US" altLang="ko-KR" sz="1600" dirty="0">
                  <a:solidFill>
                    <a:srgbClr val="37512F"/>
                  </a:solidFill>
                </a:rPr>
                <a:t>:</a:t>
              </a:r>
              <a:r>
                <a:rPr kumimoji="1" lang="ko-KR" altLang="en-US" sz="1600" dirty="0">
                  <a:solidFill>
                    <a:srgbClr val="37512F"/>
                  </a:solidFill>
                </a:rPr>
                <a:t> 식별정보 판단</a:t>
              </a:r>
              <a:r>
                <a:rPr kumimoji="1" lang="en-US" altLang="ko-KR" sz="1600" dirty="0">
                  <a:solidFill>
                    <a:srgbClr val="37512F"/>
                  </a:solidFill>
                </a:rPr>
                <a:t>,</a:t>
              </a:r>
              <a:r>
                <a:rPr kumimoji="1" lang="ko-KR" altLang="en-US" sz="1600" dirty="0">
                  <a:solidFill>
                    <a:srgbClr val="37512F"/>
                  </a:solidFill>
                </a:rPr>
                <a:t> </a:t>
              </a:r>
              <a:r>
                <a:rPr kumimoji="1" lang="en-US" altLang="ko-KR" sz="1600" dirty="0">
                  <a:solidFill>
                    <a:srgbClr val="37512F"/>
                  </a:solidFill>
                </a:rPr>
                <a:t>DB</a:t>
              </a:r>
              <a:r>
                <a:rPr kumimoji="1" lang="ko-KR" altLang="en-US" sz="1600" dirty="0">
                  <a:solidFill>
                    <a:srgbClr val="37512F"/>
                  </a:solidFill>
                </a:rPr>
                <a:t>자동 삽입</a:t>
              </a:r>
              <a:endParaRPr kumimoji="1" lang="en-US" altLang="ko-KR" sz="1600" dirty="0">
                <a:solidFill>
                  <a:srgbClr val="37512F"/>
                </a:solidFill>
              </a:endParaRPr>
            </a:p>
            <a:p>
              <a:pPr marL="342900" indent="-342900">
                <a:buAutoNum type="arabicPeriod"/>
              </a:pPr>
              <a:endParaRPr kumimoji="1" lang="en-US" altLang="ko-KR" sz="1600" dirty="0">
                <a:solidFill>
                  <a:srgbClr val="37512F"/>
                </a:solidFill>
              </a:endParaRPr>
            </a:p>
            <a:p>
              <a:pPr marL="342900" indent="-342900">
                <a:buAutoNum type="arabicPeriod"/>
              </a:pPr>
              <a:r>
                <a:rPr kumimoji="1" lang="ko-KR" altLang="en-US" sz="1600" dirty="0">
                  <a:solidFill>
                    <a:srgbClr val="37512F"/>
                  </a:solidFill>
                </a:rPr>
                <a:t>유사도 기준치 미만</a:t>
              </a:r>
              <a:r>
                <a:rPr kumimoji="1" lang="en-US" altLang="ko-KR" sz="1600" dirty="0">
                  <a:solidFill>
                    <a:srgbClr val="37512F"/>
                  </a:solidFill>
                </a:rPr>
                <a:t>:</a:t>
              </a:r>
              <a:r>
                <a:rPr kumimoji="1" lang="ko-KR" altLang="en-US" sz="1600" dirty="0">
                  <a:solidFill>
                    <a:srgbClr val="37512F"/>
                  </a:solidFill>
                </a:rPr>
                <a:t> 후속처리 진행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F89D1A2-9D35-6FAD-A83A-D1B79CE9DE86}"/>
              </a:ext>
            </a:extLst>
          </p:cNvPr>
          <p:cNvGrpSpPr/>
          <p:nvPr/>
        </p:nvGrpSpPr>
        <p:grpSpPr>
          <a:xfrm>
            <a:off x="6125661" y="2116742"/>
            <a:ext cx="5821413" cy="3212814"/>
            <a:chOff x="716546" y="1997903"/>
            <a:chExt cx="5821413" cy="3212814"/>
          </a:xfrm>
        </p:grpSpPr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7D9805FF-1EDE-B0D3-5464-5D27ED73E8A5}"/>
                </a:ext>
              </a:extLst>
            </p:cNvPr>
            <p:cNvSpPr/>
            <p:nvPr/>
          </p:nvSpPr>
          <p:spPr>
            <a:xfrm>
              <a:off x="716546" y="1997903"/>
              <a:ext cx="5821413" cy="3212814"/>
            </a:xfrm>
            <a:prstGeom prst="roundRect">
              <a:avLst/>
            </a:prstGeom>
            <a:noFill/>
            <a:ln>
              <a:solidFill>
                <a:srgbClr val="F4E7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9" name="Google Shape;150;p3">
              <a:extLst>
                <a:ext uri="{FF2B5EF4-FFF2-40B4-BE49-F238E27FC236}">
                  <a16:creationId xmlns:a16="http://schemas.microsoft.com/office/drawing/2014/main" id="{A336BB70-D259-D58B-8EC3-57DD26C4EC01}"/>
                </a:ext>
              </a:extLst>
            </p:cNvPr>
            <p:cNvSpPr txBox="1">
              <a:spLocks/>
            </p:cNvSpPr>
            <p:nvPr/>
          </p:nvSpPr>
          <p:spPr>
            <a:xfrm>
              <a:off x="2709016" y="2150622"/>
              <a:ext cx="1836472" cy="4301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 anchorCtr="0">
              <a:normAutofit fontScale="92500" lnSpcReduction="20000"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spcBef>
                  <a:spcPts val="0"/>
                </a:spcBef>
                <a:buClr>
                  <a:schemeClr val="dk1"/>
                </a:buClr>
                <a:buSzPts val="1400"/>
                <a:buFont typeface="Arial" panose="020B0604020202020204" pitchFamily="34" charset="0"/>
                <a:buNone/>
              </a:pPr>
              <a:r>
                <a:rPr lang="ko-KR" altLang="en-US" sz="1800" dirty="0">
                  <a:latin typeface="Arial"/>
                  <a:ea typeface="Arial"/>
                  <a:cs typeface="Arial"/>
                  <a:sym typeface="Arial"/>
                </a:rPr>
                <a:t>유사도 측정 방법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8D399C2-181E-DB08-6CAE-63E8AC2B71F9}"/>
                </a:ext>
              </a:extLst>
            </p:cNvPr>
            <p:cNvSpPr txBox="1"/>
            <p:nvPr/>
          </p:nvSpPr>
          <p:spPr>
            <a:xfrm>
              <a:off x="955661" y="2799668"/>
              <a:ext cx="520843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kumimoji="1" lang="ko-KR" altLang="en-US" sz="1600" dirty="0">
                  <a:solidFill>
                    <a:srgbClr val="37512F"/>
                  </a:solidFill>
                </a:rPr>
                <a:t>입력문장을 </a:t>
              </a:r>
              <a:r>
                <a:rPr kumimoji="1" lang="en-US" altLang="ko-KR" sz="1600" dirty="0">
                  <a:solidFill>
                    <a:srgbClr val="37512F"/>
                  </a:solidFill>
                </a:rPr>
                <a:t>BERT</a:t>
              </a:r>
              <a:r>
                <a:rPr kumimoji="1" lang="ko-KR" altLang="en-US" sz="1600" dirty="0">
                  <a:solidFill>
                    <a:srgbClr val="37512F"/>
                  </a:solidFill>
                </a:rPr>
                <a:t>기반 인코더를 통해 고정된 차원의 </a:t>
              </a:r>
              <a:r>
                <a:rPr kumimoji="1" lang="ko-KR" altLang="en-US" sz="1600" dirty="0" err="1">
                  <a:solidFill>
                    <a:srgbClr val="37512F"/>
                  </a:solidFill>
                </a:rPr>
                <a:t>임베딩</a:t>
              </a:r>
              <a:r>
                <a:rPr kumimoji="1" lang="ko-KR" altLang="en-US" sz="1600" dirty="0">
                  <a:solidFill>
                    <a:srgbClr val="37512F"/>
                  </a:solidFill>
                </a:rPr>
                <a:t> 벡터로 변환</a:t>
              </a:r>
              <a:endParaRPr kumimoji="1" lang="en-US" altLang="ko-KR" sz="1600" dirty="0">
                <a:solidFill>
                  <a:srgbClr val="37512F"/>
                </a:solidFill>
              </a:endParaRPr>
            </a:p>
            <a:p>
              <a:pPr marL="342900" indent="-342900">
                <a:buAutoNum type="arabicPeriod"/>
              </a:pPr>
              <a:endParaRPr kumimoji="1" lang="en-US" altLang="ko-KR" sz="1600" dirty="0">
                <a:solidFill>
                  <a:srgbClr val="37512F"/>
                </a:solidFill>
              </a:endParaRPr>
            </a:p>
            <a:p>
              <a:pPr marL="342900" indent="-342900">
                <a:buAutoNum type="arabicPeriod"/>
              </a:pPr>
              <a:r>
                <a:rPr kumimoji="1" lang="ko-KR" altLang="en-US" sz="1600" dirty="0">
                  <a:solidFill>
                    <a:srgbClr val="37512F"/>
                  </a:solidFill>
                </a:rPr>
                <a:t>두 문장 간 유사도 계산 </a:t>
              </a:r>
              <a:r>
                <a:rPr kumimoji="1" lang="en-US" altLang="ko-KR" sz="1600" dirty="0">
                  <a:solidFill>
                    <a:srgbClr val="37512F"/>
                  </a:solidFill>
                </a:rPr>
                <a:t>–</a:t>
              </a:r>
              <a:r>
                <a:rPr kumimoji="1" lang="ko-KR" altLang="en-US" sz="1600" dirty="0">
                  <a:solidFill>
                    <a:srgbClr val="37512F"/>
                  </a:solidFill>
                </a:rPr>
                <a:t> 코사인 유사도 사용</a:t>
              </a:r>
              <a:endParaRPr kumimoji="1" lang="en-US" altLang="ko-KR" sz="1600" dirty="0">
                <a:solidFill>
                  <a:srgbClr val="37512F"/>
                </a:solidFill>
              </a:endParaRPr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722120F7-7479-7205-23FB-60984B33DE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3280" y="4047075"/>
            <a:ext cx="2551430" cy="1051974"/>
          </a:xfrm>
          <a:prstGeom prst="rect">
            <a:avLst/>
          </a:prstGeom>
          <a:ln>
            <a:solidFill>
              <a:srgbClr val="F4E7D4"/>
            </a:solidFill>
          </a:ln>
        </p:spPr>
      </p:pic>
    </p:spTree>
    <p:extLst>
      <p:ext uri="{BB962C8B-B14F-4D97-AF65-F5344CB8AC3E}">
        <p14:creationId xmlns:p14="http://schemas.microsoft.com/office/powerpoint/2010/main" val="2689930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>
          <a:extLst>
            <a:ext uri="{FF2B5EF4-FFF2-40B4-BE49-F238E27FC236}">
              <a16:creationId xmlns:a16="http://schemas.microsoft.com/office/drawing/2014/main" id="{6F3FA7C7-53E0-B4AC-DB0C-6C1AD28A5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Google Shape;143;p3">
            <a:extLst>
              <a:ext uri="{FF2B5EF4-FFF2-40B4-BE49-F238E27FC236}">
                <a16:creationId xmlns:a16="http://schemas.microsoft.com/office/drawing/2014/main" id="{75C011B0-959B-A1AA-1A77-B0060B90E26F}"/>
              </a:ext>
            </a:extLst>
          </p:cNvPr>
          <p:cNvCxnSpPr/>
          <p:nvPr/>
        </p:nvCxnSpPr>
        <p:spPr>
          <a:xfrm rot="10800000" flipH="1">
            <a:off x="410795" y="780996"/>
            <a:ext cx="10770552" cy="10750"/>
          </a:xfrm>
          <a:prstGeom prst="straightConnector1">
            <a:avLst/>
          </a:prstGeom>
          <a:noFill/>
          <a:ln w="12700" cap="flat" cmpd="sng">
            <a:solidFill>
              <a:srgbClr val="D0D0D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4" name="Google Shape;144;p3">
            <a:extLst>
              <a:ext uri="{FF2B5EF4-FFF2-40B4-BE49-F238E27FC236}">
                <a16:creationId xmlns:a16="http://schemas.microsoft.com/office/drawing/2014/main" id="{75B6DA40-53D1-6BC3-21EF-45946D2AB071}"/>
              </a:ext>
            </a:extLst>
          </p:cNvPr>
          <p:cNvSpPr/>
          <p:nvPr/>
        </p:nvSpPr>
        <p:spPr>
          <a:xfrm>
            <a:off x="203200" y="780997"/>
            <a:ext cx="1026695" cy="47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endParaRPr sz="2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5" name="Google Shape;145;p3">
            <a:extLst>
              <a:ext uri="{FF2B5EF4-FFF2-40B4-BE49-F238E27FC236}">
                <a16:creationId xmlns:a16="http://schemas.microsoft.com/office/drawing/2014/main" id="{3B40BBB7-7017-9BA7-3DE2-E9A0A72CE888}"/>
              </a:ext>
            </a:extLst>
          </p:cNvPr>
          <p:cNvCxnSpPr/>
          <p:nvPr/>
        </p:nvCxnSpPr>
        <p:spPr>
          <a:xfrm>
            <a:off x="327860" y="6432880"/>
            <a:ext cx="11536279" cy="0"/>
          </a:xfrm>
          <a:prstGeom prst="straightConnector1">
            <a:avLst/>
          </a:prstGeom>
          <a:noFill/>
          <a:ln w="9525" cap="flat" cmpd="sng">
            <a:solidFill>
              <a:srgbClr val="FEF5E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6" name="Google Shape;146;p3">
            <a:extLst>
              <a:ext uri="{FF2B5EF4-FFF2-40B4-BE49-F238E27FC236}">
                <a16:creationId xmlns:a16="http://schemas.microsoft.com/office/drawing/2014/main" id="{FB4C93FF-F47E-B07E-1D61-F9F255D9C1CA}"/>
              </a:ext>
            </a:extLst>
          </p:cNvPr>
          <p:cNvSpPr txBox="1"/>
          <p:nvPr/>
        </p:nvSpPr>
        <p:spPr>
          <a:xfrm>
            <a:off x="203200" y="194286"/>
            <a:ext cx="78361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r>
              <a:rPr lang="en-US" alt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">
            <a:extLst>
              <a:ext uri="{FF2B5EF4-FFF2-40B4-BE49-F238E27FC236}">
                <a16:creationId xmlns:a16="http://schemas.microsoft.com/office/drawing/2014/main" id="{D95B3A10-BE54-1CDA-9127-773F1CD98D7A}"/>
              </a:ext>
            </a:extLst>
          </p:cNvPr>
          <p:cNvSpPr txBox="1"/>
          <p:nvPr/>
        </p:nvSpPr>
        <p:spPr>
          <a:xfrm>
            <a:off x="888647" y="319330"/>
            <a:ext cx="771348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ko-KR" alt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결과 </a:t>
            </a:r>
            <a:r>
              <a:rPr lang="en-US" altLang="ko-KR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ko-KR" alt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기능</a:t>
            </a:r>
          </a:p>
        </p:txBody>
      </p:sp>
      <p:pic>
        <p:nvPicPr>
          <p:cNvPr id="148" name="Google Shape;148;p3">
            <a:extLst>
              <a:ext uri="{FF2B5EF4-FFF2-40B4-BE49-F238E27FC236}">
                <a16:creationId xmlns:a16="http://schemas.microsoft.com/office/drawing/2014/main" id="{66B41331-7EBD-625B-3F5F-A5EB50D5C80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30186" y="209741"/>
            <a:ext cx="616888" cy="618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9034030-C801-B1F8-E92F-5C625B9798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240" b="79574" l="22764" r="79213"/>
                    </a14:imgEffect>
                  </a14:imgLayer>
                </a14:imgProps>
              </a:ext>
            </a:extLst>
          </a:blip>
          <a:srcRect l="15708" t="8323" r="13731" b="12509"/>
          <a:stretch/>
        </p:blipFill>
        <p:spPr>
          <a:xfrm>
            <a:off x="11199355" y="6019086"/>
            <a:ext cx="747719" cy="838914"/>
          </a:xfrm>
          <a:prstGeom prst="rect">
            <a:avLst/>
          </a:prstGeom>
        </p:spPr>
      </p:pic>
      <p:sp>
        <p:nvSpPr>
          <p:cNvPr id="23" name="Text 2">
            <a:extLst>
              <a:ext uri="{FF2B5EF4-FFF2-40B4-BE49-F238E27FC236}">
                <a16:creationId xmlns:a16="http://schemas.microsoft.com/office/drawing/2014/main" id="{9ADFB181-87EB-D853-47B8-4E8E3CC8BBCA}"/>
              </a:ext>
            </a:extLst>
          </p:cNvPr>
          <p:cNvSpPr/>
          <p:nvPr/>
        </p:nvSpPr>
        <p:spPr>
          <a:xfrm>
            <a:off x="716547" y="1360444"/>
            <a:ext cx="6390419" cy="595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ko-KR" altLang="en-US" sz="33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카디널리티기반</a:t>
            </a:r>
            <a:r>
              <a:rPr lang="ko-KR" altLang="en-US" sz="3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검증</a:t>
            </a:r>
            <a:endParaRPr lang="en-US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2C08BC6-7505-C4D0-7B5C-7E814CD9701E}"/>
              </a:ext>
            </a:extLst>
          </p:cNvPr>
          <p:cNvGrpSpPr/>
          <p:nvPr/>
        </p:nvGrpSpPr>
        <p:grpSpPr>
          <a:xfrm>
            <a:off x="274586" y="2091970"/>
            <a:ext cx="5821413" cy="3212814"/>
            <a:chOff x="716546" y="1997903"/>
            <a:chExt cx="5821413" cy="3212814"/>
          </a:xfrm>
        </p:grpSpPr>
        <p:sp>
          <p:nvSpPr>
            <p:cNvPr id="24" name="모서리가 둥근 직사각형 23">
              <a:extLst>
                <a:ext uri="{FF2B5EF4-FFF2-40B4-BE49-F238E27FC236}">
                  <a16:creationId xmlns:a16="http://schemas.microsoft.com/office/drawing/2014/main" id="{A0C93F0A-5917-D4FA-FE3C-4CED4EA06980}"/>
                </a:ext>
              </a:extLst>
            </p:cNvPr>
            <p:cNvSpPr/>
            <p:nvPr/>
          </p:nvSpPr>
          <p:spPr>
            <a:xfrm>
              <a:off x="716546" y="1997903"/>
              <a:ext cx="5821413" cy="3212814"/>
            </a:xfrm>
            <a:prstGeom prst="roundRect">
              <a:avLst/>
            </a:prstGeom>
            <a:noFill/>
            <a:ln>
              <a:solidFill>
                <a:srgbClr val="F4E7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Google Shape;150;p3">
              <a:extLst>
                <a:ext uri="{FF2B5EF4-FFF2-40B4-BE49-F238E27FC236}">
                  <a16:creationId xmlns:a16="http://schemas.microsoft.com/office/drawing/2014/main" id="{E5980FE1-D5EF-41B2-383B-DFC2212AE3A0}"/>
                </a:ext>
              </a:extLst>
            </p:cNvPr>
            <p:cNvSpPr txBox="1">
              <a:spLocks/>
            </p:cNvSpPr>
            <p:nvPr/>
          </p:nvSpPr>
          <p:spPr>
            <a:xfrm>
              <a:off x="1441890" y="2200362"/>
              <a:ext cx="3908028" cy="5132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 anchorCtr="0">
              <a:normAutofit fontScale="85000" lnSpcReduction="10000"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spcBef>
                  <a:spcPts val="0"/>
                </a:spcBef>
                <a:buClr>
                  <a:schemeClr val="dk1"/>
                </a:buClr>
                <a:buSzPts val="1400"/>
                <a:buFont typeface="Arial" panose="020B0604020202020204" pitchFamily="34" charset="0"/>
                <a:buNone/>
              </a:pPr>
              <a:r>
                <a:rPr lang="ko-KR" altLang="en-US" sz="1800" dirty="0" err="1">
                  <a:latin typeface="Arial"/>
                  <a:ea typeface="Arial"/>
                  <a:cs typeface="Arial"/>
                  <a:sym typeface="Arial"/>
                </a:rPr>
                <a:t>고유값</a:t>
              </a:r>
              <a:r>
                <a:rPr lang="ko-KR" altLang="en-US" sz="1800" dirty="0">
                  <a:latin typeface="Arial"/>
                  <a:ea typeface="Arial"/>
                  <a:cs typeface="Arial"/>
                  <a:sym typeface="Arial"/>
                </a:rPr>
                <a:t> 비율 기준으로 식별정보 여부 판단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07EBE7-3202-C585-DB5A-935F99EBEFD5}"/>
                </a:ext>
              </a:extLst>
            </p:cNvPr>
            <p:cNvSpPr txBox="1"/>
            <p:nvPr/>
          </p:nvSpPr>
          <p:spPr>
            <a:xfrm>
              <a:off x="1441890" y="2990134"/>
              <a:ext cx="3485233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kumimoji="1" lang="en-US" altLang="ko-KR" sz="1600" dirty="0" err="1">
                  <a:solidFill>
                    <a:srgbClr val="37512F"/>
                  </a:solidFill>
                </a:rPr>
                <a:t>pd.Series</a:t>
              </a:r>
              <a:r>
                <a:rPr kumimoji="1" lang="ko-KR" altLang="en-US" sz="1600" dirty="0">
                  <a:solidFill>
                    <a:srgbClr val="37512F"/>
                  </a:solidFill>
                </a:rPr>
                <a:t>사용</a:t>
              </a:r>
              <a:endParaRPr kumimoji="1" lang="en-US" altLang="ko-KR" sz="1600" dirty="0">
                <a:solidFill>
                  <a:srgbClr val="37512F"/>
                </a:solidFill>
              </a:endParaRPr>
            </a:p>
            <a:p>
              <a:pPr marL="342900" indent="-342900">
                <a:buAutoNum type="arabicPeriod"/>
              </a:pPr>
              <a:endParaRPr kumimoji="1" lang="en-US" altLang="ko-KR" sz="1600" dirty="0">
                <a:solidFill>
                  <a:srgbClr val="37512F"/>
                </a:solidFill>
              </a:endParaRPr>
            </a:p>
            <a:p>
              <a:pPr marL="342900" indent="-342900">
                <a:buAutoNum type="arabicPeriod"/>
              </a:pPr>
              <a:r>
                <a:rPr kumimoji="1" lang="en-US" altLang="ko-KR" sz="1600" dirty="0" err="1">
                  <a:solidFill>
                    <a:srgbClr val="37512F"/>
                  </a:solidFill>
                </a:rPr>
                <a:t>NaN</a:t>
              </a:r>
              <a:r>
                <a:rPr kumimoji="1" lang="ko-KR" altLang="en-US" sz="1600" dirty="0">
                  <a:solidFill>
                    <a:srgbClr val="37512F"/>
                  </a:solidFill>
                </a:rPr>
                <a:t>을 제외한 </a:t>
              </a:r>
              <a:r>
                <a:rPr kumimoji="1" lang="ko-KR" altLang="en-US" sz="1600" dirty="0" err="1">
                  <a:solidFill>
                    <a:srgbClr val="37512F"/>
                  </a:solidFill>
                </a:rPr>
                <a:t>고유값</a:t>
              </a:r>
              <a:r>
                <a:rPr kumimoji="1" lang="ko-KR" altLang="en-US" sz="1600" dirty="0">
                  <a:solidFill>
                    <a:srgbClr val="37512F"/>
                  </a:solidFill>
                </a:rPr>
                <a:t> 개수 </a:t>
              </a:r>
              <a:r>
                <a:rPr kumimoji="1" lang="en-US" altLang="ko-KR" sz="1600" dirty="0">
                  <a:solidFill>
                    <a:srgbClr val="37512F"/>
                  </a:solidFill>
                </a:rPr>
                <a:t>–</a:t>
              </a:r>
              <a:r>
                <a:rPr kumimoji="1" lang="ko-KR" altLang="en-US" sz="1600" dirty="0">
                  <a:solidFill>
                    <a:srgbClr val="37512F"/>
                  </a:solidFill>
                </a:rPr>
                <a:t> </a:t>
              </a:r>
              <a:r>
                <a:rPr kumimoji="1" lang="en-US" altLang="ko-KR" sz="1600" dirty="0">
                  <a:solidFill>
                    <a:srgbClr val="37512F"/>
                  </a:solidFill>
                </a:rPr>
                <a:t>L</a:t>
              </a:r>
            </a:p>
            <a:p>
              <a:pPr marL="342900" indent="-342900">
                <a:buAutoNum type="arabicPeriod"/>
              </a:pPr>
              <a:endParaRPr kumimoji="1" lang="en-US" altLang="ko-KR" sz="1600" dirty="0">
                <a:solidFill>
                  <a:srgbClr val="37512F"/>
                </a:solidFill>
              </a:endParaRPr>
            </a:p>
            <a:p>
              <a:pPr marL="342900" indent="-342900">
                <a:buAutoNum type="arabicPeriod"/>
              </a:pPr>
              <a:r>
                <a:rPr kumimoji="1" lang="ko-KR" altLang="en-US" sz="1600" dirty="0" err="1">
                  <a:solidFill>
                    <a:srgbClr val="37512F"/>
                  </a:solidFill>
                </a:rPr>
                <a:t>전체행</a:t>
              </a:r>
              <a:r>
                <a:rPr kumimoji="1" lang="ko-KR" altLang="en-US" sz="1600" dirty="0">
                  <a:solidFill>
                    <a:srgbClr val="37512F"/>
                  </a:solidFill>
                </a:rPr>
                <a:t> 개수 </a:t>
              </a:r>
              <a:r>
                <a:rPr kumimoji="1" lang="en-US" altLang="ko-KR" sz="1600" dirty="0">
                  <a:solidFill>
                    <a:srgbClr val="37512F"/>
                  </a:solidFill>
                </a:rPr>
                <a:t>–</a:t>
              </a:r>
              <a:r>
                <a:rPr kumimoji="1" lang="ko-KR" altLang="en-US" sz="1600" dirty="0">
                  <a:solidFill>
                    <a:srgbClr val="37512F"/>
                  </a:solidFill>
                </a:rPr>
                <a:t> </a:t>
              </a:r>
              <a:r>
                <a:rPr kumimoji="1" lang="en-US" altLang="ko-KR" sz="1600" dirty="0">
                  <a:solidFill>
                    <a:srgbClr val="37512F"/>
                  </a:solidFill>
                </a:rPr>
                <a:t>N</a:t>
              </a:r>
            </a:p>
            <a:p>
              <a:pPr marL="342900" indent="-342900">
                <a:buAutoNum type="arabicPeriod"/>
              </a:pPr>
              <a:endParaRPr kumimoji="1" lang="en-US" altLang="ko-KR" sz="1600" dirty="0">
                <a:solidFill>
                  <a:srgbClr val="37512F"/>
                </a:solidFill>
              </a:endParaRPr>
            </a:p>
            <a:p>
              <a:pPr marL="342900" indent="-342900">
                <a:buAutoNum type="arabicPeriod"/>
              </a:pPr>
              <a:r>
                <a:rPr kumimoji="1" lang="en-US" altLang="ko-KR" sz="1600" dirty="0">
                  <a:solidFill>
                    <a:srgbClr val="37512F"/>
                  </a:solidFill>
                </a:rPr>
                <a:t>L/N</a:t>
              </a:r>
              <a:endParaRPr kumimoji="1" lang="ko-KR" altLang="en-US" sz="1600" dirty="0">
                <a:solidFill>
                  <a:srgbClr val="37512F"/>
                </a:solidFill>
              </a:endParaRP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C7BD1232-A4C1-65A0-C493-9FC139B7B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3873" y="2218684"/>
            <a:ext cx="3191861" cy="278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723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>
          <a:extLst>
            <a:ext uri="{FF2B5EF4-FFF2-40B4-BE49-F238E27FC236}">
              <a16:creationId xmlns:a16="http://schemas.microsoft.com/office/drawing/2014/main" id="{1E1645ED-F2CC-0EC7-1ED6-60C600E4D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Google Shape;143;p3">
            <a:extLst>
              <a:ext uri="{FF2B5EF4-FFF2-40B4-BE49-F238E27FC236}">
                <a16:creationId xmlns:a16="http://schemas.microsoft.com/office/drawing/2014/main" id="{5B7CBDB1-1A09-07A6-5586-A05773C8BBD5}"/>
              </a:ext>
            </a:extLst>
          </p:cNvPr>
          <p:cNvCxnSpPr/>
          <p:nvPr/>
        </p:nvCxnSpPr>
        <p:spPr>
          <a:xfrm rot="10800000" flipH="1">
            <a:off x="410795" y="780996"/>
            <a:ext cx="10770552" cy="10750"/>
          </a:xfrm>
          <a:prstGeom prst="straightConnector1">
            <a:avLst/>
          </a:prstGeom>
          <a:noFill/>
          <a:ln w="12700" cap="flat" cmpd="sng">
            <a:solidFill>
              <a:srgbClr val="D0D0D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4" name="Google Shape;144;p3">
            <a:extLst>
              <a:ext uri="{FF2B5EF4-FFF2-40B4-BE49-F238E27FC236}">
                <a16:creationId xmlns:a16="http://schemas.microsoft.com/office/drawing/2014/main" id="{C1F8FCD1-3815-453C-4D36-B26CF8EF1A07}"/>
              </a:ext>
            </a:extLst>
          </p:cNvPr>
          <p:cNvSpPr/>
          <p:nvPr/>
        </p:nvSpPr>
        <p:spPr>
          <a:xfrm>
            <a:off x="203200" y="780997"/>
            <a:ext cx="1026695" cy="47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endParaRPr sz="2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5" name="Google Shape;145;p3">
            <a:extLst>
              <a:ext uri="{FF2B5EF4-FFF2-40B4-BE49-F238E27FC236}">
                <a16:creationId xmlns:a16="http://schemas.microsoft.com/office/drawing/2014/main" id="{20648C95-4865-E110-FD89-2B4A14AA9425}"/>
              </a:ext>
            </a:extLst>
          </p:cNvPr>
          <p:cNvCxnSpPr/>
          <p:nvPr/>
        </p:nvCxnSpPr>
        <p:spPr>
          <a:xfrm>
            <a:off x="327860" y="6432880"/>
            <a:ext cx="11536279" cy="0"/>
          </a:xfrm>
          <a:prstGeom prst="straightConnector1">
            <a:avLst/>
          </a:prstGeom>
          <a:noFill/>
          <a:ln w="9525" cap="flat" cmpd="sng">
            <a:solidFill>
              <a:srgbClr val="FEF5E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6" name="Google Shape;146;p3">
            <a:extLst>
              <a:ext uri="{FF2B5EF4-FFF2-40B4-BE49-F238E27FC236}">
                <a16:creationId xmlns:a16="http://schemas.microsoft.com/office/drawing/2014/main" id="{3C6850C4-5EED-1A62-904A-7B6E3EDB2EE3}"/>
              </a:ext>
            </a:extLst>
          </p:cNvPr>
          <p:cNvSpPr txBox="1"/>
          <p:nvPr/>
        </p:nvSpPr>
        <p:spPr>
          <a:xfrm>
            <a:off x="203200" y="194286"/>
            <a:ext cx="78361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r>
              <a:rPr lang="en-US" alt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">
            <a:extLst>
              <a:ext uri="{FF2B5EF4-FFF2-40B4-BE49-F238E27FC236}">
                <a16:creationId xmlns:a16="http://schemas.microsoft.com/office/drawing/2014/main" id="{176181A2-2584-23E4-E58D-5064AFBE9FC3}"/>
              </a:ext>
            </a:extLst>
          </p:cNvPr>
          <p:cNvSpPr txBox="1"/>
          <p:nvPr/>
        </p:nvSpPr>
        <p:spPr>
          <a:xfrm>
            <a:off x="888647" y="319330"/>
            <a:ext cx="771348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ko-KR" alt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결과</a:t>
            </a:r>
            <a:r>
              <a:rPr lang="en-US" altLang="ko-KR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ko-KR" alt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기능</a:t>
            </a:r>
          </a:p>
        </p:txBody>
      </p:sp>
      <p:pic>
        <p:nvPicPr>
          <p:cNvPr id="148" name="Google Shape;148;p3">
            <a:extLst>
              <a:ext uri="{FF2B5EF4-FFF2-40B4-BE49-F238E27FC236}">
                <a16:creationId xmlns:a16="http://schemas.microsoft.com/office/drawing/2014/main" id="{84718E50-8E2A-F31D-CF8F-E9C30E51D3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30186" y="209741"/>
            <a:ext cx="616888" cy="618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C39BA88-20A0-1779-290F-7EB9677879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240" b="79574" l="22764" r="79213"/>
                    </a14:imgEffect>
                  </a14:imgLayer>
                </a14:imgProps>
              </a:ext>
            </a:extLst>
          </a:blip>
          <a:srcRect l="15708" t="8323" r="13731" b="12509"/>
          <a:stretch/>
        </p:blipFill>
        <p:spPr>
          <a:xfrm>
            <a:off x="11199355" y="6019086"/>
            <a:ext cx="747719" cy="83891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F40EAB70-6FD2-0576-B5BA-18E8D25775C3}"/>
              </a:ext>
            </a:extLst>
          </p:cNvPr>
          <p:cNvSpPr txBox="1"/>
          <p:nvPr/>
        </p:nvSpPr>
        <p:spPr>
          <a:xfrm>
            <a:off x="10994065" y="29248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32" name="그림 31" descr="텍스트, 스크린샷, 소프트웨어, 웹사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F14E923-3E6F-0825-0062-3BA9442E6A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340" y="905998"/>
            <a:ext cx="7411317" cy="575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91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>
          <a:extLst>
            <a:ext uri="{FF2B5EF4-FFF2-40B4-BE49-F238E27FC236}">
              <a16:creationId xmlns:a16="http://schemas.microsoft.com/office/drawing/2014/main" id="{F7A142ED-41B5-6C88-2329-24A3DA669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Google Shape;143;p3">
            <a:extLst>
              <a:ext uri="{FF2B5EF4-FFF2-40B4-BE49-F238E27FC236}">
                <a16:creationId xmlns:a16="http://schemas.microsoft.com/office/drawing/2014/main" id="{9F929FBA-0932-0542-55D2-ABB450C02F92}"/>
              </a:ext>
            </a:extLst>
          </p:cNvPr>
          <p:cNvCxnSpPr/>
          <p:nvPr/>
        </p:nvCxnSpPr>
        <p:spPr>
          <a:xfrm rot="10800000" flipH="1">
            <a:off x="410795" y="780996"/>
            <a:ext cx="10770552" cy="10750"/>
          </a:xfrm>
          <a:prstGeom prst="straightConnector1">
            <a:avLst/>
          </a:prstGeom>
          <a:noFill/>
          <a:ln w="12700" cap="flat" cmpd="sng">
            <a:solidFill>
              <a:srgbClr val="D0D0D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4" name="Google Shape;144;p3">
            <a:extLst>
              <a:ext uri="{FF2B5EF4-FFF2-40B4-BE49-F238E27FC236}">
                <a16:creationId xmlns:a16="http://schemas.microsoft.com/office/drawing/2014/main" id="{1C60A397-C786-F66A-15B3-97E27FF56B19}"/>
              </a:ext>
            </a:extLst>
          </p:cNvPr>
          <p:cNvSpPr/>
          <p:nvPr/>
        </p:nvSpPr>
        <p:spPr>
          <a:xfrm>
            <a:off x="203200" y="780997"/>
            <a:ext cx="1026695" cy="47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endParaRPr sz="2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5" name="Google Shape;145;p3">
            <a:extLst>
              <a:ext uri="{FF2B5EF4-FFF2-40B4-BE49-F238E27FC236}">
                <a16:creationId xmlns:a16="http://schemas.microsoft.com/office/drawing/2014/main" id="{FEE7EAAF-8B50-EDCB-A17C-9F0A97E18D09}"/>
              </a:ext>
            </a:extLst>
          </p:cNvPr>
          <p:cNvCxnSpPr/>
          <p:nvPr/>
        </p:nvCxnSpPr>
        <p:spPr>
          <a:xfrm>
            <a:off x="327860" y="6432880"/>
            <a:ext cx="11536279" cy="0"/>
          </a:xfrm>
          <a:prstGeom prst="straightConnector1">
            <a:avLst/>
          </a:prstGeom>
          <a:noFill/>
          <a:ln w="9525" cap="flat" cmpd="sng">
            <a:solidFill>
              <a:srgbClr val="FEF5E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6" name="Google Shape;146;p3">
            <a:extLst>
              <a:ext uri="{FF2B5EF4-FFF2-40B4-BE49-F238E27FC236}">
                <a16:creationId xmlns:a16="http://schemas.microsoft.com/office/drawing/2014/main" id="{E78A7C5D-010A-CB83-4CC2-3698B7E80821}"/>
              </a:ext>
            </a:extLst>
          </p:cNvPr>
          <p:cNvSpPr txBox="1"/>
          <p:nvPr/>
        </p:nvSpPr>
        <p:spPr>
          <a:xfrm>
            <a:off x="203200" y="194286"/>
            <a:ext cx="78361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r>
              <a:rPr lang="en-US" alt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">
            <a:extLst>
              <a:ext uri="{FF2B5EF4-FFF2-40B4-BE49-F238E27FC236}">
                <a16:creationId xmlns:a16="http://schemas.microsoft.com/office/drawing/2014/main" id="{71C93A1D-09C3-7C2D-5B40-DE9C8F4D1C44}"/>
              </a:ext>
            </a:extLst>
          </p:cNvPr>
          <p:cNvSpPr txBox="1"/>
          <p:nvPr/>
        </p:nvSpPr>
        <p:spPr>
          <a:xfrm>
            <a:off x="888647" y="319330"/>
            <a:ext cx="771348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ko-KR" alt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결과 </a:t>
            </a:r>
            <a:r>
              <a:rPr lang="en-US" altLang="ko-KR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ko-KR" alt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요구사항 </a:t>
            </a:r>
          </a:p>
        </p:txBody>
      </p:sp>
      <p:pic>
        <p:nvPicPr>
          <p:cNvPr id="148" name="Google Shape;148;p3">
            <a:extLst>
              <a:ext uri="{FF2B5EF4-FFF2-40B4-BE49-F238E27FC236}">
                <a16:creationId xmlns:a16="http://schemas.microsoft.com/office/drawing/2014/main" id="{C87989CA-5B86-FAE0-6023-50423BB3E24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30186" y="209741"/>
            <a:ext cx="616888" cy="618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4AE4CEC-8435-A492-2AC5-A1A0459213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240" b="79574" l="22764" r="79213"/>
                    </a14:imgEffect>
                  </a14:imgLayer>
                </a14:imgProps>
              </a:ext>
            </a:extLst>
          </a:blip>
          <a:srcRect l="15708" t="8323" r="13731" b="12509"/>
          <a:stretch/>
        </p:blipFill>
        <p:spPr>
          <a:xfrm>
            <a:off x="11199355" y="6019086"/>
            <a:ext cx="747719" cy="83891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3E5F555F-4C91-FE25-19B6-BD277DA5EB58}"/>
              </a:ext>
            </a:extLst>
          </p:cNvPr>
          <p:cNvSpPr txBox="1"/>
          <p:nvPr/>
        </p:nvSpPr>
        <p:spPr>
          <a:xfrm>
            <a:off x="10994065" y="29248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B38153-2611-4899-8F7E-E1D2C4F320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1706" y="905998"/>
            <a:ext cx="6468585" cy="285174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192BF24-908F-B2CC-14EF-432B9AA2EF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4343" y="3871991"/>
            <a:ext cx="6475948" cy="285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36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>
          <a:extLst>
            <a:ext uri="{FF2B5EF4-FFF2-40B4-BE49-F238E27FC236}">
              <a16:creationId xmlns:a16="http://schemas.microsoft.com/office/drawing/2014/main" id="{BCDE48C5-0C38-EEC9-20C6-77022E4F6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Google Shape;143;p3">
            <a:extLst>
              <a:ext uri="{FF2B5EF4-FFF2-40B4-BE49-F238E27FC236}">
                <a16:creationId xmlns:a16="http://schemas.microsoft.com/office/drawing/2014/main" id="{90F2BB81-2A29-5332-D6DF-48D06A20BE54}"/>
              </a:ext>
            </a:extLst>
          </p:cNvPr>
          <p:cNvCxnSpPr/>
          <p:nvPr/>
        </p:nvCxnSpPr>
        <p:spPr>
          <a:xfrm rot="10800000" flipH="1">
            <a:off x="410795" y="780996"/>
            <a:ext cx="10770552" cy="10750"/>
          </a:xfrm>
          <a:prstGeom prst="straightConnector1">
            <a:avLst/>
          </a:prstGeom>
          <a:noFill/>
          <a:ln w="12700" cap="flat" cmpd="sng">
            <a:solidFill>
              <a:srgbClr val="D0D0D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4" name="Google Shape;144;p3">
            <a:extLst>
              <a:ext uri="{FF2B5EF4-FFF2-40B4-BE49-F238E27FC236}">
                <a16:creationId xmlns:a16="http://schemas.microsoft.com/office/drawing/2014/main" id="{1AB66E1A-3986-2E31-01F3-F144C53D0092}"/>
              </a:ext>
            </a:extLst>
          </p:cNvPr>
          <p:cNvSpPr/>
          <p:nvPr/>
        </p:nvSpPr>
        <p:spPr>
          <a:xfrm>
            <a:off x="203200" y="780997"/>
            <a:ext cx="1026695" cy="47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endParaRPr sz="2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5" name="Google Shape;145;p3">
            <a:extLst>
              <a:ext uri="{FF2B5EF4-FFF2-40B4-BE49-F238E27FC236}">
                <a16:creationId xmlns:a16="http://schemas.microsoft.com/office/drawing/2014/main" id="{D57A6F8A-5480-69BF-A51A-893AACFA79E6}"/>
              </a:ext>
            </a:extLst>
          </p:cNvPr>
          <p:cNvCxnSpPr/>
          <p:nvPr/>
        </p:nvCxnSpPr>
        <p:spPr>
          <a:xfrm>
            <a:off x="327860" y="6432880"/>
            <a:ext cx="11536279" cy="0"/>
          </a:xfrm>
          <a:prstGeom prst="straightConnector1">
            <a:avLst/>
          </a:prstGeom>
          <a:noFill/>
          <a:ln w="9525" cap="flat" cmpd="sng">
            <a:solidFill>
              <a:srgbClr val="FEF5E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6" name="Google Shape;146;p3">
            <a:extLst>
              <a:ext uri="{FF2B5EF4-FFF2-40B4-BE49-F238E27FC236}">
                <a16:creationId xmlns:a16="http://schemas.microsoft.com/office/drawing/2014/main" id="{DB800E37-B38F-4D18-71D1-949ED52C81E5}"/>
              </a:ext>
            </a:extLst>
          </p:cNvPr>
          <p:cNvSpPr txBox="1"/>
          <p:nvPr/>
        </p:nvSpPr>
        <p:spPr>
          <a:xfrm>
            <a:off x="203200" y="194286"/>
            <a:ext cx="78361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r>
              <a:rPr lang="en-US" alt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">
            <a:extLst>
              <a:ext uri="{FF2B5EF4-FFF2-40B4-BE49-F238E27FC236}">
                <a16:creationId xmlns:a16="http://schemas.microsoft.com/office/drawing/2014/main" id="{F44A4FF1-7B4E-ED84-9805-F325E8700A22}"/>
              </a:ext>
            </a:extLst>
          </p:cNvPr>
          <p:cNvSpPr txBox="1"/>
          <p:nvPr/>
        </p:nvSpPr>
        <p:spPr>
          <a:xfrm>
            <a:off x="888647" y="319330"/>
            <a:ext cx="771348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ko-KR" alt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결과 </a:t>
            </a:r>
            <a:r>
              <a:rPr lang="en-US" altLang="ko-KR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ko-KR" alt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요구사항 </a:t>
            </a:r>
          </a:p>
        </p:txBody>
      </p:sp>
      <p:pic>
        <p:nvPicPr>
          <p:cNvPr id="148" name="Google Shape;148;p3">
            <a:extLst>
              <a:ext uri="{FF2B5EF4-FFF2-40B4-BE49-F238E27FC236}">
                <a16:creationId xmlns:a16="http://schemas.microsoft.com/office/drawing/2014/main" id="{CE6053BE-C89E-1656-4FAF-59A9C4F8559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30186" y="209741"/>
            <a:ext cx="616888" cy="618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5A6035C-FE77-25CF-1959-34E81E97DE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240" b="79574" l="22764" r="79213"/>
                    </a14:imgEffect>
                  </a14:imgLayer>
                </a14:imgProps>
              </a:ext>
            </a:extLst>
          </a:blip>
          <a:srcRect l="15708" t="8323" r="13731" b="12509"/>
          <a:stretch/>
        </p:blipFill>
        <p:spPr>
          <a:xfrm>
            <a:off x="11199355" y="6019086"/>
            <a:ext cx="747719" cy="83891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564DC28-0498-BCAC-C4DB-FA0E3EBE0F1B}"/>
              </a:ext>
            </a:extLst>
          </p:cNvPr>
          <p:cNvSpPr txBox="1"/>
          <p:nvPr/>
        </p:nvSpPr>
        <p:spPr>
          <a:xfrm>
            <a:off x="10994065" y="29248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4674C58-C385-0B18-F55A-8168C42316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5548" y="895246"/>
            <a:ext cx="6420904" cy="26050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BBC15B-A115-B8E7-7E4D-BCDB74B3E1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5547" y="3718058"/>
            <a:ext cx="6420905" cy="282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343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>
          <a:extLst>
            <a:ext uri="{FF2B5EF4-FFF2-40B4-BE49-F238E27FC236}">
              <a16:creationId xmlns:a16="http://schemas.microsoft.com/office/drawing/2014/main" id="{EA49CA89-59EE-24CD-5E91-72559D844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Google Shape;143;p3">
            <a:extLst>
              <a:ext uri="{FF2B5EF4-FFF2-40B4-BE49-F238E27FC236}">
                <a16:creationId xmlns:a16="http://schemas.microsoft.com/office/drawing/2014/main" id="{B8C1826D-0316-8D9F-A07B-E11F2B850822}"/>
              </a:ext>
            </a:extLst>
          </p:cNvPr>
          <p:cNvCxnSpPr/>
          <p:nvPr/>
        </p:nvCxnSpPr>
        <p:spPr>
          <a:xfrm rot="10800000" flipH="1">
            <a:off x="410795" y="780996"/>
            <a:ext cx="10770552" cy="10750"/>
          </a:xfrm>
          <a:prstGeom prst="straightConnector1">
            <a:avLst/>
          </a:prstGeom>
          <a:noFill/>
          <a:ln w="12700" cap="flat" cmpd="sng">
            <a:solidFill>
              <a:srgbClr val="D0D0D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4" name="Google Shape;144;p3">
            <a:extLst>
              <a:ext uri="{FF2B5EF4-FFF2-40B4-BE49-F238E27FC236}">
                <a16:creationId xmlns:a16="http://schemas.microsoft.com/office/drawing/2014/main" id="{730F94E1-5176-93DB-D2D5-EBBB6F126797}"/>
              </a:ext>
            </a:extLst>
          </p:cNvPr>
          <p:cNvSpPr/>
          <p:nvPr/>
        </p:nvSpPr>
        <p:spPr>
          <a:xfrm>
            <a:off x="203200" y="780997"/>
            <a:ext cx="1026695" cy="47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endParaRPr sz="2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5" name="Google Shape;145;p3">
            <a:extLst>
              <a:ext uri="{FF2B5EF4-FFF2-40B4-BE49-F238E27FC236}">
                <a16:creationId xmlns:a16="http://schemas.microsoft.com/office/drawing/2014/main" id="{4529ED3C-FAA3-18FD-A300-BF75242E5E13}"/>
              </a:ext>
            </a:extLst>
          </p:cNvPr>
          <p:cNvCxnSpPr/>
          <p:nvPr/>
        </p:nvCxnSpPr>
        <p:spPr>
          <a:xfrm>
            <a:off x="327860" y="6432880"/>
            <a:ext cx="11536279" cy="0"/>
          </a:xfrm>
          <a:prstGeom prst="straightConnector1">
            <a:avLst/>
          </a:prstGeom>
          <a:noFill/>
          <a:ln w="9525" cap="flat" cmpd="sng">
            <a:solidFill>
              <a:srgbClr val="FEF5E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6" name="Google Shape;146;p3">
            <a:extLst>
              <a:ext uri="{FF2B5EF4-FFF2-40B4-BE49-F238E27FC236}">
                <a16:creationId xmlns:a16="http://schemas.microsoft.com/office/drawing/2014/main" id="{188DB293-391F-16E2-6078-BC99CEAD31EE}"/>
              </a:ext>
            </a:extLst>
          </p:cNvPr>
          <p:cNvSpPr txBox="1"/>
          <p:nvPr/>
        </p:nvSpPr>
        <p:spPr>
          <a:xfrm>
            <a:off x="203200" y="194286"/>
            <a:ext cx="78361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r>
              <a:rPr lang="en-US" alt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">
            <a:extLst>
              <a:ext uri="{FF2B5EF4-FFF2-40B4-BE49-F238E27FC236}">
                <a16:creationId xmlns:a16="http://schemas.microsoft.com/office/drawing/2014/main" id="{5B1989B6-E358-29F4-655C-66135B2EC8C3}"/>
              </a:ext>
            </a:extLst>
          </p:cNvPr>
          <p:cNvSpPr txBox="1"/>
          <p:nvPr/>
        </p:nvSpPr>
        <p:spPr>
          <a:xfrm>
            <a:off x="888647" y="319330"/>
            <a:ext cx="771348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ko-KR" alt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결과 </a:t>
            </a:r>
            <a:r>
              <a:rPr lang="en-US" altLang="ko-KR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ko-KR" alt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요구사항 </a:t>
            </a:r>
          </a:p>
        </p:txBody>
      </p:sp>
      <p:pic>
        <p:nvPicPr>
          <p:cNvPr id="148" name="Google Shape;148;p3">
            <a:extLst>
              <a:ext uri="{FF2B5EF4-FFF2-40B4-BE49-F238E27FC236}">
                <a16:creationId xmlns:a16="http://schemas.microsoft.com/office/drawing/2014/main" id="{DB1E2F4D-4182-B60F-4F69-CEC15F05E8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30186" y="209741"/>
            <a:ext cx="616888" cy="618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0F17596-BC75-57FE-A0FA-7A218AE8F3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240" b="79574" l="22764" r="79213"/>
                    </a14:imgEffect>
                  </a14:imgLayer>
                </a14:imgProps>
              </a:ext>
            </a:extLst>
          </a:blip>
          <a:srcRect l="15708" t="8323" r="13731" b="12509"/>
          <a:stretch/>
        </p:blipFill>
        <p:spPr>
          <a:xfrm>
            <a:off x="11199355" y="6019086"/>
            <a:ext cx="747719" cy="83891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143BF46-362D-4837-58BA-A69679BFBBA0}"/>
              </a:ext>
            </a:extLst>
          </p:cNvPr>
          <p:cNvSpPr txBox="1"/>
          <p:nvPr/>
        </p:nvSpPr>
        <p:spPr>
          <a:xfrm>
            <a:off x="10994065" y="29248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F98E5E-9233-060C-D9C5-5F80664953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4343" y="911096"/>
            <a:ext cx="6475948" cy="28415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0FEBA8-429F-BB34-D8F1-FE3D79747E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6380" y="3871991"/>
            <a:ext cx="6433911" cy="284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60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>
          <a:extLst>
            <a:ext uri="{FF2B5EF4-FFF2-40B4-BE49-F238E27FC236}">
              <a16:creationId xmlns:a16="http://schemas.microsoft.com/office/drawing/2014/main" id="{B7E95995-C504-31C7-C610-C640053CB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Google Shape;143;p3">
            <a:extLst>
              <a:ext uri="{FF2B5EF4-FFF2-40B4-BE49-F238E27FC236}">
                <a16:creationId xmlns:a16="http://schemas.microsoft.com/office/drawing/2014/main" id="{F94BF1B7-E12F-7639-6367-16CD76AFAB63}"/>
              </a:ext>
            </a:extLst>
          </p:cNvPr>
          <p:cNvCxnSpPr/>
          <p:nvPr/>
        </p:nvCxnSpPr>
        <p:spPr>
          <a:xfrm rot="10800000" flipH="1">
            <a:off x="410795" y="780996"/>
            <a:ext cx="10770552" cy="10750"/>
          </a:xfrm>
          <a:prstGeom prst="straightConnector1">
            <a:avLst/>
          </a:prstGeom>
          <a:noFill/>
          <a:ln w="12700" cap="flat" cmpd="sng">
            <a:solidFill>
              <a:srgbClr val="D0D0D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4" name="Google Shape;144;p3">
            <a:extLst>
              <a:ext uri="{FF2B5EF4-FFF2-40B4-BE49-F238E27FC236}">
                <a16:creationId xmlns:a16="http://schemas.microsoft.com/office/drawing/2014/main" id="{894B50E6-97AE-BE4D-8ADA-A402DCF44218}"/>
              </a:ext>
            </a:extLst>
          </p:cNvPr>
          <p:cNvSpPr/>
          <p:nvPr/>
        </p:nvSpPr>
        <p:spPr>
          <a:xfrm>
            <a:off x="203200" y="780997"/>
            <a:ext cx="1026695" cy="47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endParaRPr sz="2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5" name="Google Shape;145;p3">
            <a:extLst>
              <a:ext uri="{FF2B5EF4-FFF2-40B4-BE49-F238E27FC236}">
                <a16:creationId xmlns:a16="http://schemas.microsoft.com/office/drawing/2014/main" id="{A9863A37-FCBD-0149-5496-B3E46B3C0C20}"/>
              </a:ext>
            </a:extLst>
          </p:cNvPr>
          <p:cNvCxnSpPr/>
          <p:nvPr/>
        </p:nvCxnSpPr>
        <p:spPr>
          <a:xfrm>
            <a:off x="327860" y="6432880"/>
            <a:ext cx="11536279" cy="0"/>
          </a:xfrm>
          <a:prstGeom prst="straightConnector1">
            <a:avLst/>
          </a:prstGeom>
          <a:noFill/>
          <a:ln w="9525" cap="flat" cmpd="sng">
            <a:solidFill>
              <a:srgbClr val="FEF5E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6" name="Google Shape;146;p3">
            <a:extLst>
              <a:ext uri="{FF2B5EF4-FFF2-40B4-BE49-F238E27FC236}">
                <a16:creationId xmlns:a16="http://schemas.microsoft.com/office/drawing/2014/main" id="{E5EFBE39-DC31-855A-A8B4-0B8B7E393416}"/>
              </a:ext>
            </a:extLst>
          </p:cNvPr>
          <p:cNvSpPr txBox="1"/>
          <p:nvPr/>
        </p:nvSpPr>
        <p:spPr>
          <a:xfrm>
            <a:off x="203200" y="194286"/>
            <a:ext cx="78361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r>
              <a:rPr lang="en-US" alt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">
            <a:extLst>
              <a:ext uri="{FF2B5EF4-FFF2-40B4-BE49-F238E27FC236}">
                <a16:creationId xmlns:a16="http://schemas.microsoft.com/office/drawing/2014/main" id="{EA44EAA7-D5D2-1F85-C692-3299F536D512}"/>
              </a:ext>
            </a:extLst>
          </p:cNvPr>
          <p:cNvSpPr txBox="1"/>
          <p:nvPr/>
        </p:nvSpPr>
        <p:spPr>
          <a:xfrm>
            <a:off x="888647" y="319330"/>
            <a:ext cx="771348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ko-KR" alt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결과 </a:t>
            </a:r>
            <a:r>
              <a:rPr lang="en-US" altLang="ko-KR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ko-KR" alt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요구사항 </a:t>
            </a:r>
          </a:p>
        </p:txBody>
      </p:sp>
      <p:pic>
        <p:nvPicPr>
          <p:cNvPr id="148" name="Google Shape;148;p3">
            <a:extLst>
              <a:ext uri="{FF2B5EF4-FFF2-40B4-BE49-F238E27FC236}">
                <a16:creationId xmlns:a16="http://schemas.microsoft.com/office/drawing/2014/main" id="{C54ED2A8-47A4-8431-9EF9-F9D3E36DF53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30186" y="209741"/>
            <a:ext cx="616888" cy="618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682976E-E61C-A4F3-611B-74C121C68A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240" b="79574" l="22764" r="79213"/>
                    </a14:imgEffect>
                  </a14:imgLayer>
                </a14:imgProps>
              </a:ext>
            </a:extLst>
          </a:blip>
          <a:srcRect l="15708" t="8323" r="13731" b="12509"/>
          <a:stretch/>
        </p:blipFill>
        <p:spPr>
          <a:xfrm>
            <a:off x="11199355" y="6019086"/>
            <a:ext cx="747719" cy="83891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E195945B-A8C8-5882-386C-47E9F4D77308}"/>
              </a:ext>
            </a:extLst>
          </p:cNvPr>
          <p:cNvSpPr txBox="1"/>
          <p:nvPr/>
        </p:nvSpPr>
        <p:spPr>
          <a:xfrm>
            <a:off x="10994065" y="29248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8C70D6-7283-0C6F-CF00-A79A113DB7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1715" y="2180748"/>
            <a:ext cx="6448568" cy="284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167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>
          <a:extLst>
            <a:ext uri="{FF2B5EF4-FFF2-40B4-BE49-F238E27FC236}">
              <a16:creationId xmlns:a16="http://schemas.microsoft.com/office/drawing/2014/main" id="{0FE36444-1156-E6FF-B027-B10BE91B8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Google Shape;143;p3">
            <a:extLst>
              <a:ext uri="{FF2B5EF4-FFF2-40B4-BE49-F238E27FC236}">
                <a16:creationId xmlns:a16="http://schemas.microsoft.com/office/drawing/2014/main" id="{D45CEA39-3641-9AEE-FBCC-7A766EA5AA18}"/>
              </a:ext>
            </a:extLst>
          </p:cNvPr>
          <p:cNvCxnSpPr/>
          <p:nvPr/>
        </p:nvCxnSpPr>
        <p:spPr>
          <a:xfrm rot="10800000" flipH="1">
            <a:off x="410795" y="780996"/>
            <a:ext cx="10770552" cy="10750"/>
          </a:xfrm>
          <a:prstGeom prst="straightConnector1">
            <a:avLst/>
          </a:prstGeom>
          <a:noFill/>
          <a:ln w="12700" cap="flat" cmpd="sng">
            <a:solidFill>
              <a:srgbClr val="D0D0D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4" name="Google Shape;144;p3">
            <a:extLst>
              <a:ext uri="{FF2B5EF4-FFF2-40B4-BE49-F238E27FC236}">
                <a16:creationId xmlns:a16="http://schemas.microsoft.com/office/drawing/2014/main" id="{8AE18067-D5A4-9894-1C3E-75C367D69DF9}"/>
              </a:ext>
            </a:extLst>
          </p:cNvPr>
          <p:cNvSpPr/>
          <p:nvPr/>
        </p:nvSpPr>
        <p:spPr>
          <a:xfrm>
            <a:off x="203200" y="780997"/>
            <a:ext cx="1026695" cy="47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endParaRPr sz="2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5" name="Google Shape;145;p3">
            <a:extLst>
              <a:ext uri="{FF2B5EF4-FFF2-40B4-BE49-F238E27FC236}">
                <a16:creationId xmlns:a16="http://schemas.microsoft.com/office/drawing/2014/main" id="{3C5924F2-2AA1-2001-0DD7-07F799640B28}"/>
              </a:ext>
            </a:extLst>
          </p:cNvPr>
          <p:cNvCxnSpPr/>
          <p:nvPr/>
        </p:nvCxnSpPr>
        <p:spPr>
          <a:xfrm>
            <a:off x="327860" y="6432880"/>
            <a:ext cx="11536279" cy="0"/>
          </a:xfrm>
          <a:prstGeom prst="straightConnector1">
            <a:avLst/>
          </a:prstGeom>
          <a:noFill/>
          <a:ln w="9525" cap="flat" cmpd="sng">
            <a:solidFill>
              <a:srgbClr val="FEF5E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6" name="Google Shape;146;p3">
            <a:extLst>
              <a:ext uri="{FF2B5EF4-FFF2-40B4-BE49-F238E27FC236}">
                <a16:creationId xmlns:a16="http://schemas.microsoft.com/office/drawing/2014/main" id="{2643AAEE-335F-C4CE-8ECE-A31F11E3F514}"/>
              </a:ext>
            </a:extLst>
          </p:cNvPr>
          <p:cNvSpPr txBox="1"/>
          <p:nvPr/>
        </p:nvSpPr>
        <p:spPr>
          <a:xfrm>
            <a:off x="203200" y="194286"/>
            <a:ext cx="78361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r>
              <a:rPr lang="en-US" altLang="ko-KR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">
            <a:extLst>
              <a:ext uri="{FF2B5EF4-FFF2-40B4-BE49-F238E27FC236}">
                <a16:creationId xmlns:a16="http://schemas.microsoft.com/office/drawing/2014/main" id="{EE90E682-6EEF-6180-3CE3-09CCAC5F2479}"/>
              </a:ext>
            </a:extLst>
          </p:cNvPr>
          <p:cNvSpPr txBox="1"/>
          <p:nvPr/>
        </p:nvSpPr>
        <p:spPr>
          <a:xfrm>
            <a:off x="888647" y="319330"/>
            <a:ext cx="771348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ko-KR" alt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결론 </a:t>
            </a:r>
            <a:r>
              <a:rPr lang="en-US" altLang="ko-KR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ko-KR" alt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기대효과</a:t>
            </a:r>
          </a:p>
        </p:txBody>
      </p:sp>
      <p:pic>
        <p:nvPicPr>
          <p:cNvPr id="148" name="Google Shape;148;p3">
            <a:extLst>
              <a:ext uri="{FF2B5EF4-FFF2-40B4-BE49-F238E27FC236}">
                <a16:creationId xmlns:a16="http://schemas.microsoft.com/office/drawing/2014/main" id="{38C7D3A8-CFDB-EF19-9DAE-1ACF7458820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30186" y="209741"/>
            <a:ext cx="616888" cy="618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06ACC57-CBE1-34B6-84C3-DD426886B7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240" b="79574" l="22764" r="79213"/>
                    </a14:imgEffect>
                  </a14:imgLayer>
                </a14:imgProps>
              </a:ext>
            </a:extLst>
          </a:blip>
          <a:srcRect l="15708" t="8323" r="13731" b="12509"/>
          <a:stretch/>
        </p:blipFill>
        <p:spPr>
          <a:xfrm>
            <a:off x="11199355" y="6019086"/>
            <a:ext cx="747719" cy="838914"/>
          </a:xfrm>
          <a:prstGeom prst="rect">
            <a:avLst/>
          </a:prstGeom>
        </p:spPr>
      </p:pic>
      <p:sp>
        <p:nvSpPr>
          <p:cNvPr id="19" name="Text 2">
            <a:extLst>
              <a:ext uri="{FF2B5EF4-FFF2-40B4-BE49-F238E27FC236}">
                <a16:creationId xmlns:a16="http://schemas.microsoft.com/office/drawing/2014/main" id="{F490D421-6559-4925-14AC-D77EB2927067}"/>
              </a:ext>
            </a:extLst>
          </p:cNvPr>
          <p:cNvSpPr/>
          <p:nvPr/>
        </p:nvSpPr>
        <p:spPr>
          <a:xfrm>
            <a:off x="1487177" y="1428694"/>
            <a:ext cx="5436289" cy="4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ko-KR" altLang="en-US" sz="3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구조적</a:t>
            </a:r>
            <a:r>
              <a:rPr lang="en-US" altLang="ko-KR" sz="3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ko-KR" altLang="en-US" sz="3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기대효과</a:t>
            </a:r>
            <a:endParaRPr lang="en-US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63E378B-EEFB-4E10-0636-48845D88BF8A}"/>
              </a:ext>
            </a:extLst>
          </p:cNvPr>
          <p:cNvGrpSpPr/>
          <p:nvPr/>
        </p:nvGrpSpPr>
        <p:grpSpPr>
          <a:xfrm>
            <a:off x="1646135" y="1908611"/>
            <a:ext cx="8775647" cy="2518312"/>
            <a:chOff x="1487177" y="4152839"/>
            <a:chExt cx="8775647" cy="2518312"/>
          </a:xfrm>
        </p:grpSpPr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id="{D6819DFC-9A10-0C76-A3B9-5548F9D767B2}"/>
                </a:ext>
              </a:extLst>
            </p:cNvPr>
            <p:cNvSpPr/>
            <p:nvPr/>
          </p:nvSpPr>
          <p:spPr>
            <a:xfrm>
              <a:off x="1782553" y="4152839"/>
              <a:ext cx="8480271" cy="2518312"/>
            </a:xfrm>
            <a:prstGeom prst="roundRect">
              <a:avLst/>
            </a:prstGeom>
            <a:noFill/>
            <a:ln>
              <a:solidFill>
                <a:srgbClr val="F4E7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73DEE8A-EB94-98BC-2AFB-C15A2D988916}"/>
                </a:ext>
              </a:extLst>
            </p:cNvPr>
            <p:cNvGrpSpPr/>
            <p:nvPr/>
          </p:nvGrpSpPr>
          <p:grpSpPr>
            <a:xfrm>
              <a:off x="1487177" y="4341864"/>
              <a:ext cx="8637573" cy="2277590"/>
              <a:chOff x="1085734" y="4341864"/>
              <a:chExt cx="8637573" cy="2277590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DB50E1AD-2BD9-6494-033B-F3BB4FCA225C}"/>
                  </a:ext>
                </a:extLst>
              </p:cNvPr>
              <p:cNvSpPr/>
              <p:nvPr/>
            </p:nvSpPr>
            <p:spPr>
              <a:xfrm>
                <a:off x="1085734" y="4341864"/>
                <a:ext cx="641466" cy="655729"/>
              </a:xfrm>
              <a:prstGeom prst="rect">
                <a:avLst/>
              </a:prstGeom>
              <a:solidFill>
                <a:srgbClr val="F2EEE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200" b="1" dirty="0"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endParaRPr>
              </a:p>
            </p:txBody>
          </p:sp>
          <p:sp>
            <p:nvSpPr>
              <p:cNvPr id="17" name="Google Shape;150;p3">
                <a:extLst>
                  <a:ext uri="{FF2B5EF4-FFF2-40B4-BE49-F238E27FC236}">
                    <a16:creationId xmlns:a16="http://schemas.microsoft.com/office/drawing/2014/main" id="{9E0AA747-9859-D469-6D82-B310E26BA7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8798" y="4341864"/>
                <a:ext cx="4106642" cy="4599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91425" tIns="45700" rIns="91425" bIns="45700" rtlCol="0" anchor="t" anchorCtr="0">
                <a:normAutofit fontScale="92500" lnSpcReduction="1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Clr>
                    <a:schemeClr val="dk1"/>
                  </a:buClr>
                  <a:buSzPts val="1400"/>
                  <a:buFont typeface="Arial" panose="020B0604020202020204" pitchFamily="34" charset="0"/>
                  <a:buNone/>
                </a:pPr>
                <a:r>
                  <a:rPr lang="ko-KR" altLang="en-US" sz="1800" dirty="0">
                    <a:latin typeface="Arial"/>
                    <a:ea typeface="Arial"/>
                    <a:cs typeface="Arial"/>
                    <a:sym typeface="Arial"/>
                  </a:rPr>
                  <a:t>효율적이고 유연한 유지보수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7125565-06E9-1847-492C-59B56B166865}"/>
                  </a:ext>
                </a:extLst>
              </p:cNvPr>
              <p:cNvSpPr txBox="1"/>
              <p:nvPr/>
            </p:nvSpPr>
            <p:spPr>
              <a:xfrm>
                <a:off x="1769526" y="4803572"/>
                <a:ext cx="7953781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600" dirty="0">
                    <a:solidFill>
                      <a:srgbClr val="37512F"/>
                    </a:solidFill>
                  </a:rPr>
                  <a:t>마이크로 서비스로 구성된 각 기능은 직접 통신 하지 않고 중앙 서버인 </a:t>
                </a:r>
                <a:r>
                  <a:rPr kumimoji="1" lang="en-US" altLang="ko-KR" sz="1600" dirty="0">
                    <a:solidFill>
                      <a:srgbClr val="37512F"/>
                    </a:solidFill>
                  </a:rPr>
                  <a:t>API Gateway</a:t>
                </a:r>
                <a:r>
                  <a:rPr kumimoji="1" lang="ko-KR" altLang="en-US" sz="1600" dirty="0" err="1">
                    <a:solidFill>
                      <a:srgbClr val="37512F"/>
                    </a:solidFill>
                  </a:rPr>
                  <a:t>를</a:t>
                </a:r>
                <a:r>
                  <a:rPr kumimoji="1" lang="ko-KR" altLang="en-US" sz="1600" dirty="0">
                    <a:solidFill>
                      <a:srgbClr val="37512F"/>
                    </a:solidFill>
                  </a:rPr>
                  <a:t> 통해서만 통신하며</a:t>
                </a:r>
                <a:r>
                  <a:rPr kumimoji="1" lang="en-US" altLang="ko-KR" sz="1600" dirty="0">
                    <a:solidFill>
                      <a:srgbClr val="37512F"/>
                    </a:solidFill>
                  </a:rPr>
                  <a:t>,</a:t>
                </a:r>
                <a:r>
                  <a:rPr kumimoji="1" lang="ko-KR" altLang="en-US" sz="1600" dirty="0">
                    <a:solidFill>
                      <a:srgbClr val="37512F"/>
                    </a:solidFill>
                  </a:rPr>
                  <a:t> 이벤트 구독</a:t>
                </a:r>
                <a:r>
                  <a:rPr kumimoji="1" lang="en-US" altLang="ko-KR" sz="1600" dirty="0">
                    <a:solidFill>
                      <a:srgbClr val="37512F"/>
                    </a:solidFill>
                  </a:rPr>
                  <a:t>,</a:t>
                </a:r>
                <a:r>
                  <a:rPr kumimoji="1" lang="ko-KR" altLang="en-US" sz="1600" dirty="0">
                    <a:solidFill>
                      <a:srgbClr val="37512F"/>
                    </a:solidFill>
                  </a:rPr>
                  <a:t> 발행 과정을 통해 느슨한 결합구조를 형성함</a:t>
                </a:r>
                <a:r>
                  <a:rPr kumimoji="1" lang="en-US" altLang="ko-KR" sz="1600" dirty="0">
                    <a:solidFill>
                      <a:srgbClr val="37512F"/>
                    </a:solidFill>
                  </a:rPr>
                  <a:t>.</a:t>
                </a:r>
                <a:r>
                  <a:rPr kumimoji="1" lang="ko-KR" altLang="en-US" sz="1600" dirty="0">
                    <a:solidFill>
                      <a:srgbClr val="37512F"/>
                    </a:solidFill>
                  </a:rPr>
                  <a:t> </a:t>
                </a:r>
                <a:endParaRPr kumimoji="1" lang="en-US" altLang="ko-KR" sz="1600" dirty="0">
                  <a:solidFill>
                    <a:srgbClr val="37512F"/>
                  </a:solidFill>
                </a:endParaRPr>
              </a:p>
              <a:p>
                <a:endParaRPr kumimoji="1" lang="en-US" altLang="ko-KR" sz="1600" dirty="0">
                  <a:solidFill>
                    <a:srgbClr val="37512F"/>
                  </a:solidFill>
                </a:endParaRPr>
              </a:p>
              <a:p>
                <a:r>
                  <a:rPr kumimoji="1" lang="ko-KR" altLang="en-US" sz="1600" dirty="0">
                    <a:solidFill>
                      <a:srgbClr val="37512F"/>
                    </a:solidFill>
                  </a:rPr>
                  <a:t>민감정보 데이터에 대한 접근 방식을 단일 </a:t>
                </a:r>
                <a:r>
                  <a:rPr kumimoji="1" lang="ko-KR" altLang="en-US" sz="1600" dirty="0" err="1">
                    <a:solidFill>
                      <a:srgbClr val="37512F"/>
                    </a:solidFill>
                  </a:rPr>
                  <a:t>진입점</a:t>
                </a:r>
                <a:r>
                  <a:rPr kumimoji="1" lang="ko-KR" altLang="en-US" sz="1600" dirty="0">
                    <a:solidFill>
                      <a:srgbClr val="37512F"/>
                    </a:solidFill>
                  </a:rPr>
                  <a:t> 형태로 구성하여 일관된 통신 패턴과 </a:t>
                </a:r>
                <a:r>
                  <a:rPr kumimoji="1" lang="ko-KR" altLang="en-US" sz="1600" dirty="0" err="1">
                    <a:solidFill>
                      <a:srgbClr val="37512F"/>
                    </a:solidFill>
                  </a:rPr>
                  <a:t>캡슐화된</a:t>
                </a:r>
                <a:r>
                  <a:rPr kumimoji="1" lang="ko-KR" altLang="en-US" sz="1600" dirty="0">
                    <a:solidFill>
                      <a:srgbClr val="37512F"/>
                    </a:solidFill>
                  </a:rPr>
                  <a:t> 데이터 통신 로직으로 데이터 무결성을 보장함</a:t>
                </a:r>
                <a:r>
                  <a:rPr kumimoji="1" lang="en-US" altLang="ko-KR" sz="1600" dirty="0">
                    <a:solidFill>
                      <a:srgbClr val="37512F"/>
                    </a:solidFill>
                  </a:rPr>
                  <a:t>.</a:t>
                </a:r>
              </a:p>
              <a:p>
                <a:endParaRPr kumimoji="1" lang="en-US" altLang="ko-KR" sz="1600" dirty="0">
                  <a:solidFill>
                    <a:srgbClr val="37512F"/>
                  </a:solidFill>
                </a:endParaRPr>
              </a:p>
              <a:p>
                <a:r>
                  <a:rPr kumimoji="1" lang="ko-KR" altLang="en-US" sz="1600" dirty="0">
                    <a:solidFill>
                      <a:srgbClr val="37512F"/>
                    </a:solidFill>
                  </a:rPr>
                  <a:t>향후 데이터베이스 변경이나 마이그레이션 시에도 전체 아키텍처의 안정성 유지 가능</a:t>
                </a: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750CEEE-E899-B8D2-3710-EE512CDC5DDB}"/>
              </a:ext>
            </a:extLst>
          </p:cNvPr>
          <p:cNvGrpSpPr/>
          <p:nvPr/>
        </p:nvGrpSpPr>
        <p:grpSpPr>
          <a:xfrm>
            <a:off x="1646135" y="4525480"/>
            <a:ext cx="8775647" cy="2013183"/>
            <a:chOff x="1487177" y="4152838"/>
            <a:chExt cx="8775647" cy="2013183"/>
          </a:xfrm>
        </p:grpSpPr>
        <p:sp>
          <p:nvSpPr>
            <p:cNvPr id="26" name="모서리가 둥근 직사각형 25">
              <a:extLst>
                <a:ext uri="{FF2B5EF4-FFF2-40B4-BE49-F238E27FC236}">
                  <a16:creationId xmlns:a16="http://schemas.microsoft.com/office/drawing/2014/main" id="{68DFA918-9061-D545-66D6-5F710AF087B8}"/>
                </a:ext>
              </a:extLst>
            </p:cNvPr>
            <p:cNvSpPr/>
            <p:nvPr/>
          </p:nvSpPr>
          <p:spPr>
            <a:xfrm>
              <a:off x="1782553" y="4152838"/>
              <a:ext cx="8480271" cy="2013183"/>
            </a:xfrm>
            <a:prstGeom prst="roundRect">
              <a:avLst/>
            </a:prstGeom>
            <a:noFill/>
            <a:ln>
              <a:solidFill>
                <a:srgbClr val="F4E7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00DBEE2-3697-31A0-6805-C6536F486004}"/>
                </a:ext>
              </a:extLst>
            </p:cNvPr>
            <p:cNvGrpSpPr/>
            <p:nvPr/>
          </p:nvGrpSpPr>
          <p:grpSpPr>
            <a:xfrm>
              <a:off x="1487177" y="4341864"/>
              <a:ext cx="8299870" cy="1508412"/>
              <a:chOff x="1085734" y="4341864"/>
              <a:chExt cx="8299870" cy="1508412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3C343A83-DADF-9535-9E3A-F4477A366F1A}"/>
                  </a:ext>
                </a:extLst>
              </p:cNvPr>
              <p:cNvSpPr/>
              <p:nvPr/>
            </p:nvSpPr>
            <p:spPr>
              <a:xfrm>
                <a:off x="1085734" y="4341864"/>
                <a:ext cx="641466" cy="655729"/>
              </a:xfrm>
              <a:prstGeom prst="rect">
                <a:avLst/>
              </a:prstGeom>
              <a:solidFill>
                <a:srgbClr val="F2EEE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200" b="1" dirty="0"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endParaRPr>
              </a:p>
            </p:txBody>
          </p:sp>
          <p:sp>
            <p:nvSpPr>
              <p:cNvPr id="30" name="Google Shape;150;p3">
                <a:extLst>
                  <a:ext uri="{FF2B5EF4-FFF2-40B4-BE49-F238E27FC236}">
                    <a16:creationId xmlns:a16="http://schemas.microsoft.com/office/drawing/2014/main" id="{3C982FA3-135F-6413-86E6-94ACA8326C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8798" y="4341864"/>
                <a:ext cx="4106642" cy="4599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91425" tIns="45700" rIns="91425" bIns="45700" rtlCol="0" anchor="t" anchorCtr="0">
                <a:normAutofit fontScale="92500" lnSpcReduction="1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Clr>
                    <a:schemeClr val="dk1"/>
                  </a:buClr>
                  <a:buSzPts val="1400"/>
                  <a:buFont typeface="Arial" panose="020B0604020202020204" pitchFamily="34" charset="0"/>
                  <a:buNone/>
                </a:pPr>
                <a:r>
                  <a:rPr lang="ko-KR" altLang="en-US" sz="1800" dirty="0">
                    <a:latin typeface="Arial"/>
                    <a:ea typeface="Arial"/>
                    <a:cs typeface="Arial"/>
                    <a:sym typeface="Arial"/>
                  </a:rPr>
                  <a:t>장애 격리를 통한 시스템 안정성 향상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907F1AC-62A9-FA76-9548-70C4B66E7AE1}"/>
                  </a:ext>
                </a:extLst>
              </p:cNvPr>
              <p:cNvSpPr txBox="1"/>
              <p:nvPr/>
            </p:nvSpPr>
            <p:spPr>
              <a:xfrm>
                <a:off x="1727199" y="5019279"/>
                <a:ext cx="765840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600" dirty="0">
                    <a:solidFill>
                      <a:srgbClr val="37512F"/>
                    </a:solidFill>
                  </a:rPr>
                  <a:t>마이크로 서비스 아키텍처와 이벤트 기반 중앙 관리 통신 체계를 통해 각 서비스에서 발생하는 예외</a:t>
                </a:r>
                <a:r>
                  <a:rPr kumimoji="1" lang="en-US" altLang="ko-KR" sz="1600" dirty="0">
                    <a:solidFill>
                      <a:srgbClr val="37512F"/>
                    </a:solidFill>
                  </a:rPr>
                  <a:t>,</a:t>
                </a:r>
                <a:r>
                  <a:rPr kumimoji="1" lang="ko-KR" altLang="en-US" sz="1600" dirty="0">
                    <a:solidFill>
                      <a:srgbClr val="37512F"/>
                    </a:solidFill>
                  </a:rPr>
                  <a:t> 오류 상황이 다른 서비스에 연쇄적으로 작용하지 않도록 구성하여 일부 서비스의 장애를 격리 </a:t>
                </a:r>
                <a:r>
                  <a:rPr kumimoji="1" lang="ko-KR" altLang="en-US" sz="1600" dirty="0" err="1">
                    <a:solidFill>
                      <a:srgbClr val="37512F"/>
                    </a:solidFill>
                  </a:rPr>
                  <a:t>시킴으로서</a:t>
                </a:r>
                <a:r>
                  <a:rPr kumimoji="1" lang="ko-KR" altLang="en-US" sz="1600" dirty="0">
                    <a:solidFill>
                      <a:srgbClr val="37512F"/>
                    </a:solidFill>
                  </a:rPr>
                  <a:t> 시스템의 안정성을 증가 시킴</a:t>
                </a:r>
                <a:r>
                  <a:rPr kumimoji="1" lang="en-US" altLang="ko-KR" sz="1600" dirty="0">
                    <a:solidFill>
                      <a:srgbClr val="37512F"/>
                    </a:solidFill>
                  </a:rPr>
                  <a:t>.</a:t>
                </a:r>
                <a:endParaRPr kumimoji="1" lang="ko-KR" altLang="en-US" sz="1600" dirty="0">
                  <a:solidFill>
                    <a:srgbClr val="37512F"/>
                  </a:solidFill>
                </a:endParaRPr>
              </a:p>
            </p:txBody>
          </p:sp>
        </p:grpSp>
      </p:grpSp>
      <p:pic>
        <p:nvPicPr>
          <p:cNvPr id="32" name="Image 1" descr="preencoded.png">
            <a:extLst>
              <a:ext uri="{FF2B5EF4-FFF2-40B4-BE49-F238E27FC236}">
                <a16:creationId xmlns:a16="http://schemas.microsoft.com/office/drawing/2014/main" id="{39168DE9-6C1D-64B0-AAD1-D325B6A1EB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2376" y="2247407"/>
            <a:ext cx="418270" cy="418270"/>
          </a:xfrm>
          <a:prstGeom prst="rect">
            <a:avLst/>
          </a:prstGeom>
        </p:spPr>
      </p:pic>
      <p:pic>
        <p:nvPicPr>
          <p:cNvPr id="33" name="Image 2" descr="preencoded.png">
            <a:extLst>
              <a:ext uri="{FF2B5EF4-FFF2-40B4-BE49-F238E27FC236}">
                <a16:creationId xmlns:a16="http://schemas.microsoft.com/office/drawing/2014/main" id="{5B0F031C-F6A6-3E66-9512-3C6C6F28BE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4577" y="4812876"/>
            <a:ext cx="450825" cy="45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73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>
          <a:extLst>
            <a:ext uri="{FF2B5EF4-FFF2-40B4-BE49-F238E27FC236}">
              <a16:creationId xmlns:a16="http://schemas.microsoft.com/office/drawing/2014/main" id="{49611E39-B65E-4471-864C-F793BA1D8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Google Shape;143;p3">
            <a:extLst>
              <a:ext uri="{FF2B5EF4-FFF2-40B4-BE49-F238E27FC236}">
                <a16:creationId xmlns:a16="http://schemas.microsoft.com/office/drawing/2014/main" id="{973320F7-0D71-020E-642F-B43DB369D2D1}"/>
              </a:ext>
            </a:extLst>
          </p:cNvPr>
          <p:cNvCxnSpPr/>
          <p:nvPr/>
        </p:nvCxnSpPr>
        <p:spPr>
          <a:xfrm rot="10800000" flipH="1">
            <a:off x="410795" y="780996"/>
            <a:ext cx="10770552" cy="10750"/>
          </a:xfrm>
          <a:prstGeom prst="straightConnector1">
            <a:avLst/>
          </a:prstGeom>
          <a:noFill/>
          <a:ln w="12700" cap="flat" cmpd="sng">
            <a:solidFill>
              <a:srgbClr val="D0D0D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4" name="Google Shape;144;p3">
            <a:extLst>
              <a:ext uri="{FF2B5EF4-FFF2-40B4-BE49-F238E27FC236}">
                <a16:creationId xmlns:a16="http://schemas.microsoft.com/office/drawing/2014/main" id="{CC49EC65-458A-9969-D92A-B7AD2F9550EF}"/>
              </a:ext>
            </a:extLst>
          </p:cNvPr>
          <p:cNvSpPr/>
          <p:nvPr/>
        </p:nvSpPr>
        <p:spPr>
          <a:xfrm>
            <a:off x="203200" y="780997"/>
            <a:ext cx="1026695" cy="47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endParaRPr sz="2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5" name="Google Shape;145;p3">
            <a:extLst>
              <a:ext uri="{FF2B5EF4-FFF2-40B4-BE49-F238E27FC236}">
                <a16:creationId xmlns:a16="http://schemas.microsoft.com/office/drawing/2014/main" id="{FFC851C6-CA68-8E8F-E2B9-17D08346D94B}"/>
              </a:ext>
            </a:extLst>
          </p:cNvPr>
          <p:cNvCxnSpPr/>
          <p:nvPr/>
        </p:nvCxnSpPr>
        <p:spPr>
          <a:xfrm>
            <a:off x="327860" y="6432880"/>
            <a:ext cx="11536279" cy="0"/>
          </a:xfrm>
          <a:prstGeom prst="straightConnector1">
            <a:avLst/>
          </a:prstGeom>
          <a:noFill/>
          <a:ln w="9525" cap="flat" cmpd="sng">
            <a:solidFill>
              <a:srgbClr val="FEF5E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6" name="Google Shape;146;p3">
            <a:extLst>
              <a:ext uri="{FF2B5EF4-FFF2-40B4-BE49-F238E27FC236}">
                <a16:creationId xmlns:a16="http://schemas.microsoft.com/office/drawing/2014/main" id="{DBAF3259-606C-4D02-E01F-A5E5DC9398E3}"/>
              </a:ext>
            </a:extLst>
          </p:cNvPr>
          <p:cNvSpPr txBox="1"/>
          <p:nvPr/>
        </p:nvSpPr>
        <p:spPr>
          <a:xfrm>
            <a:off x="203200" y="194286"/>
            <a:ext cx="78361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r>
              <a:rPr lang="en-US" altLang="ko-KR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">
            <a:extLst>
              <a:ext uri="{FF2B5EF4-FFF2-40B4-BE49-F238E27FC236}">
                <a16:creationId xmlns:a16="http://schemas.microsoft.com/office/drawing/2014/main" id="{64CA6A4B-6905-DAF1-1285-BEC6F26930F2}"/>
              </a:ext>
            </a:extLst>
          </p:cNvPr>
          <p:cNvSpPr txBox="1"/>
          <p:nvPr/>
        </p:nvSpPr>
        <p:spPr>
          <a:xfrm>
            <a:off x="888647" y="319330"/>
            <a:ext cx="771348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ko-KR" alt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결론 </a:t>
            </a:r>
            <a:r>
              <a:rPr lang="en-US" altLang="ko-KR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ko-KR" alt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기대효과</a:t>
            </a:r>
          </a:p>
        </p:txBody>
      </p:sp>
      <p:pic>
        <p:nvPicPr>
          <p:cNvPr id="148" name="Google Shape;148;p3">
            <a:extLst>
              <a:ext uri="{FF2B5EF4-FFF2-40B4-BE49-F238E27FC236}">
                <a16:creationId xmlns:a16="http://schemas.microsoft.com/office/drawing/2014/main" id="{C855FCCB-C0F3-67EF-9A09-B4425DD8878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30186" y="209741"/>
            <a:ext cx="616888" cy="618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8F3DD21-B96D-C717-8606-869F3AC5D2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240" b="79574" l="22764" r="79213"/>
                    </a14:imgEffect>
                  </a14:imgLayer>
                </a14:imgProps>
              </a:ext>
            </a:extLst>
          </a:blip>
          <a:srcRect l="15708" t="8323" r="13731" b="12509"/>
          <a:stretch/>
        </p:blipFill>
        <p:spPr>
          <a:xfrm>
            <a:off x="11199355" y="6019086"/>
            <a:ext cx="747719" cy="838914"/>
          </a:xfrm>
          <a:prstGeom prst="rect">
            <a:avLst/>
          </a:prstGeom>
        </p:spPr>
      </p:pic>
      <p:sp>
        <p:nvSpPr>
          <p:cNvPr id="19" name="Text 2">
            <a:extLst>
              <a:ext uri="{FF2B5EF4-FFF2-40B4-BE49-F238E27FC236}">
                <a16:creationId xmlns:a16="http://schemas.microsoft.com/office/drawing/2014/main" id="{3ADD3007-CCDB-B311-CD3C-2B2398B0712C}"/>
              </a:ext>
            </a:extLst>
          </p:cNvPr>
          <p:cNvSpPr/>
          <p:nvPr/>
        </p:nvSpPr>
        <p:spPr>
          <a:xfrm>
            <a:off x="1487177" y="1428694"/>
            <a:ext cx="5436289" cy="4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ko-KR" altLang="en-US" sz="3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기대효과 및 활용방안 </a:t>
            </a:r>
            <a:endParaRPr lang="en-US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11691EC-646B-7543-064E-8188F6FCFDEB}"/>
              </a:ext>
            </a:extLst>
          </p:cNvPr>
          <p:cNvGrpSpPr/>
          <p:nvPr/>
        </p:nvGrpSpPr>
        <p:grpSpPr>
          <a:xfrm>
            <a:off x="1646135" y="1908611"/>
            <a:ext cx="8775647" cy="2166321"/>
            <a:chOff x="1487177" y="4152839"/>
            <a:chExt cx="8775647" cy="2166321"/>
          </a:xfrm>
        </p:grpSpPr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id="{09B992BC-AEDA-9A47-F1D9-4CA0541FE4DB}"/>
                </a:ext>
              </a:extLst>
            </p:cNvPr>
            <p:cNvSpPr/>
            <p:nvPr/>
          </p:nvSpPr>
          <p:spPr>
            <a:xfrm>
              <a:off x="1782553" y="4152839"/>
              <a:ext cx="8480271" cy="2166321"/>
            </a:xfrm>
            <a:prstGeom prst="roundRect">
              <a:avLst/>
            </a:prstGeom>
            <a:noFill/>
            <a:ln>
              <a:solidFill>
                <a:srgbClr val="F4E7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0A2ABE0-A8D2-1328-0C5F-84502306C0F3}"/>
                </a:ext>
              </a:extLst>
            </p:cNvPr>
            <p:cNvGrpSpPr/>
            <p:nvPr/>
          </p:nvGrpSpPr>
          <p:grpSpPr>
            <a:xfrm>
              <a:off x="1487177" y="4341864"/>
              <a:ext cx="8720449" cy="1814752"/>
              <a:chOff x="1085734" y="4341864"/>
              <a:chExt cx="8720449" cy="1814752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0571EB84-BE61-EA15-F647-E9F01B7520C7}"/>
                  </a:ext>
                </a:extLst>
              </p:cNvPr>
              <p:cNvSpPr/>
              <p:nvPr/>
            </p:nvSpPr>
            <p:spPr>
              <a:xfrm>
                <a:off x="1085734" y="4341864"/>
                <a:ext cx="641466" cy="655729"/>
              </a:xfrm>
              <a:prstGeom prst="rect">
                <a:avLst/>
              </a:prstGeom>
              <a:solidFill>
                <a:srgbClr val="F2EEE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200" b="1" dirty="0"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endParaRPr>
              </a:p>
            </p:txBody>
          </p:sp>
          <p:sp>
            <p:nvSpPr>
              <p:cNvPr id="17" name="Google Shape;150;p3">
                <a:extLst>
                  <a:ext uri="{FF2B5EF4-FFF2-40B4-BE49-F238E27FC236}">
                    <a16:creationId xmlns:a16="http://schemas.microsoft.com/office/drawing/2014/main" id="{734D4F0A-052B-217E-4FB2-18C9549E09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8798" y="4341864"/>
                <a:ext cx="4106642" cy="4599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91425" tIns="45700" rIns="91425" bIns="45700" rtlCol="0" anchor="t" anchorCtr="0">
                <a:normAutofit fontScale="92500" lnSpcReduction="1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Clr>
                    <a:schemeClr val="dk1"/>
                  </a:buClr>
                  <a:buSzPts val="1400"/>
                  <a:buFont typeface="Arial" panose="020B0604020202020204" pitchFamily="34" charset="0"/>
                  <a:buNone/>
                </a:pPr>
                <a:r>
                  <a:rPr lang="ko-KR" altLang="en-US" sz="1800" dirty="0">
                    <a:latin typeface="Arial"/>
                    <a:ea typeface="Arial"/>
                    <a:cs typeface="Arial"/>
                    <a:sym typeface="Arial"/>
                  </a:rPr>
                  <a:t>효율적인 데이터 생성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9D6ACDE-F39E-F8F0-2A8E-4063DF7E4055}"/>
                  </a:ext>
                </a:extLst>
              </p:cNvPr>
              <p:cNvSpPr txBox="1"/>
              <p:nvPr/>
            </p:nvSpPr>
            <p:spPr>
              <a:xfrm>
                <a:off x="1590245" y="5079398"/>
                <a:ext cx="8215938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600" dirty="0">
                    <a:solidFill>
                      <a:srgbClr val="37512F"/>
                    </a:solidFill>
                  </a:rPr>
                  <a:t>기존 가명정보 결합 과정을 자동화하여 효율적이고 신속하게 이기종 간 데이터 결합이 가능함</a:t>
                </a:r>
                <a:r>
                  <a:rPr kumimoji="1" lang="en-US" altLang="ko-KR" sz="1600" dirty="0">
                    <a:solidFill>
                      <a:srgbClr val="37512F"/>
                    </a:solidFill>
                  </a:rPr>
                  <a:t>.</a:t>
                </a:r>
                <a:r>
                  <a:rPr kumimoji="1" lang="ko-KR" altLang="en-US" sz="1600" dirty="0">
                    <a:solidFill>
                      <a:srgbClr val="37512F"/>
                    </a:solidFill>
                  </a:rPr>
                  <a:t> </a:t>
                </a:r>
                <a:endParaRPr kumimoji="1" lang="en-US" altLang="ko-KR" sz="1600" dirty="0">
                  <a:solidFill>
                    <a:srgbClr val="37512F"/>
                  </a:solidFill>
                </a:endParaRPr>
              </a:p>
              <a:p>
                <a:endParaRPr kumimoji="1" lang="en-US" altLang="ko-KR" sz="1600" dirty="0">
                  <a:solidFill>
                    <a:srgbClr val="37512F"/>
                  </a:solidFill>
                </a:endParaRPr>
              </a:p>
              <a:p>
                <a:r>
                  <a:rPr kumimoji="1" lang="ko-KR" altLang="en-US" sz="1600" dirty="0">
                    <a:solidFill>
                      <a:srgbClr val="37512F"/>
                    </a:solidFill>
                  </a:rPr>
                  <a:t>이를 통해 통계작성</a:t>
                </a:r>
                <a:r>
                  <a:rPr kumimoji="1" lang="en-US" altLang="ko-KR" sz="1600" dirty="0">
                    <a:solidFill>
                      <a:srgbClr val="37512F"/>
                    </a:solidFill>
                  </a:rPr>
                  <a:t>,</a:t>
                </a:r>
                <a:r>
                  <a:rPr kumimoji="1" lang="ko-KR" altLang="en-US" sz="1600" dirty="0">
                    <a:solidFill>
                      <a:srgbClr val="37512F"/>
                    </a:solidFill>
                  </a:rPr>
                  <a:t> 과학적연구</a:t>
                </a:r>
                <a:r>
                  <a:rPr kumimoji="1" lang="en-US" altLang="ko-KR" sz="1600" dirty="0">
                    <a:solidFill>
                      <a:srgbClr val="37512F"/>
                    </a:solidFill>
                  </a:rPr>
                  <a:t>,</a:t>
                </a:r>
                <a:r>
                  <a:rPr kumimoji="1" lang="ko-KR" altLang="en-US" sz="1600" dirty="0">
                    <a:solidFill>
                      <a:srgbClr val="37512F"/>
                    </a:solidFill>
                  </a:rPr>
                  <a:t> 공익적 기록 보존 등 다양한 목적으로 활용할 수 있음</a:t>
                </a:r>
                <a:r>
                  <a:rPr kumimoji="1" lang="en-US" altLang="ko-KR" sz="1600" dirty="0">
                    <a:solidFill>
                      <a:srgbClr val="37512F"/>
                    </a:solidFill>
                  </a:rPr>
                  <a:t>.</a:t>
                </a:r>
                <a:endParaRPr kumimoji="1" lang="ko-KR" altLang="en-US" sz="1600" dirty="0">
                  <a:solidFill>
                    <a:srgbClr val="37512F"/>
                  </a:solidFill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429097C-97B8-BE5C-4B71-03A835244091}"/>
              </a:ext>
            </a:extLst>
          </p:cNvPr>
          <p:cNvGrpSpPr/>
          <p:nvPr/>
        </p:nvGrpSpPr>
        <p:grpSpPr>
          <a:xfrm>
            <a:off x="1691776" y="4237336"/>
            <a:ext cx="8775647" cy="2290582"/>
            <a:chOff x="1487177" y="4152839"/>
            <a:chExt cx="8775647" cy="2290582"/>
          </a:xfrm>
        </p:grpSpPr>
        <p:sp>
          <p:nvSpPr>
            <p:cNvPr id="26" name="모서리가 둥근 직사각형 25">
              <a:extLst>
                <a:ext uri="{FF2B5EF4-FFF2-40B4-BE49-F238E27FC236}">
                  <a16:creationId xmlns:a16="http://schemas.microsoft.com/office/drawing/2014/main" id="{62AF2DA8-DBFB-B942-C272-0D3F886B609F}"/>
                </a:ext>
              </a:extLst>
            </p:cNvPr>
            <p:cNvSpPr/>
            <p:nvPr/>
          </p:nvSpPr>
          <p:spPr>
            <a:xfrm>
              <a:off x="1782553" y="4152839"/>
              <a:ext cx="8480271" cy="2290582"/>
            </a:xfrm>
            <a:prstGeom prst="roundRect">
              <a:avLst/>
            </a:prstGeom>
            <a:noFill/>
            <a:ln>
              <a:solidFill>
                <a:srgbClr val="F4E7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271FA35C-E727-9A33-7A3C-5ED079C2F870}"/>
                </a:ext>
              </a:extLst>
            </p:cNvPr>
            <p:cNvGrpSpPr/>
            <p:nvPr/>
          </p:nvGrpSpPr>
          <p:grpSpPr>
            <a:xfrm>
              <a:off x="1487177" y="4341864"/>
              <a:ext cx="8682797" cy="2006519"/>
              <a:chOff x="1085734" y="4341864"/>
              <a:chExt cx="8682797" cy="2006519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79E71E10-7A7F-55F4-9A0C-A73DEF723762}"/>
                  </a:ext>
                </a:extLst>
              </p:cNvPr>
              <p:cNvSpPr/>
              <p:nvPr/>
            </p:nvSpPr>
            <p:spPr>
              <a:xfrm>
                <a:off x="1085734" y="4341864"/>
                <a:ext cx="641466" cy="655729"/>
              </a:xfrm>
              <a:prstGeom prst="rect">
                <a:avLst/>
              </a:prstGeom>
              <a:solidFill>
                <a:srgbClr val="F2EEE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200" b="1" dirty="0"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endParaRPr>
              </a:p>
            </p:txBody>
          </p:sp>
          <p:sp>
            <p:nvSpPr>
              <p:cNvPr id="30" name="Google Shape;150;p3">
                <a:extLst>
                  <a:ext uri="{FF2B5EF4-FFF2-40B4-BE49-F238E27FC236}">
                    <a16:creationId xmlns:a16="http://schemas.microsoft.com/office/drawing/2014/main" id="{E4B63332-F7D7-FB7E-FE30-2E1E702F7F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8798" y="4341864"/>
                <a:ext cx="4713350" cy="4705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91425" tIns="45700" rIns="91425" bIns="45700" rtlCol="0" anchor="t" anchorCtr="0">
                <a:normAutofit fontScale="92500" lnSpcReduction="1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Clr>
                    <a:schemeClr val="dk1"/>
                  </a:buClr>
                  <a:buSzPts val="1400"/>
                  <a:buFont typeface="Arial" panose="020B0604020202020204" pitchFamily="34" charset="0"/>
                  <a:buNone/>
                </a:pPr>
                <a:r>
                  <a:rPr lang="ko-KR" altLang="en-US" sz="1800" dirty="0">
                    <a:latin typeface="Arial"/>
                    <a:ea typeface="Arial"/>
                    <a:cs typeface="Arial"/>
                    <a:sym typeface="Arial"/>
                  </a:rPr>
                  <a:t>가명정보 결합 자동화의 기술적 토대 마련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83852BB-5110-828D-0784-DF7D645D9813}"/>
                  </a:ext>
                </a:extLst>
              </p:cNvPr>
              <p:cNvSpPr txBox="1"/>
              <p:nvPr/>
            </p:nvSpPr>
            <p:spPr>
              <a:xfrm>
                <a:off x="1805642" y="4778723"/>
                <a:ext cx="79628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600" dirty="0">
                    <a:solidFill>
                      <a:srgbClr val="37512F"/>
                    </a:solidFill>
                  </a:rPr>
                  <a:t>기존 가명정보 결합은 개인정보 보호법 제 </a:t>
                </a:r>
                <a:r>
                  <a:rPr kumimoji="1" lang="en-US" altLang="ko-KR" sz="1600" dirty="0">
                    <a:solidFill>
                      <a:srgbClr val="37512F"/>
                    </a:solidFill>
                  </a:rPr>
                  <a:t>28</a:t>
                </a:r>
                <a:r>
                  <a:rPr kumimoji="1" lang="ko-KR" altLang="en-US" sz="1600" dirty="0">
                    <a:solidFill>
                      <a:srgbClr val="37512F"/>
                    </a:solidFill>
                  </a:rPr>
                  <a:t>조의 </a:t>
                </a:r>
                <a:r>
                  <a:rPr kumimoji="1" lang="en-US" altLang="ko-KR" sz="1600" dirty="0">
                    <a:solidFill>
                      <a:srgbClr val="37512F"/>
                    </a:solidFill>
                  </a:rPr>
                  <a:t>3</a:t>
                </a:r>
                <a:r>
                  <a:rPr kumimoji="1" lang="ko-KR" altLang="en-US" sz="1600" dirty="0">
                    <a:solidFill>
                      <a:srgbClr val="37512F"/>
                    </a:solidFill>
                  </a:rPr>
                  <a:t> 제 </a:t>
                </a:r>
                <a:r>
                  <a:rPr kumimoji="1" lang="en-US" altLang="ko-KR" sz="1600" dirty="0">
                    <a:solidFill>
                      <a:srgbClr val="37512F"/>
                    </a:solidFill>
                  </a:rPr>
                  <a:t>1</a:t>
                </a:r>
                <a:r>
                  <a:rPr kumimoji="1" lang="ko-KR" altLang="en-US" sz="1600" dirty="0">
                    <a:solidFill>
                      <a:srgbClr val="37512F"/>
                    </a:solidFill>
                  </a:rPr>
                  <a:t>항에 따라 보호위원회 또는 관계 중앙 행정 기관의 장이 지정하는 전문기관이 수행해야 한다</a:t>
                </a:r>
                <a:r>
                  <a:rPr kumimoji="1" lang="en-US" altLang="ko-KR" sz="1600" dirty="0">
                    <a:solidFill>
                      <a:srgbClr val="37512F"/>
                    </a:solidFill>
                  </a:rPr>
                  <a:t>.</a:t>
                </a:r>
              </a:p>
              <a:p>
                <a:endParaRPr kumimoji="1" lang="en-US" altLang="ko-KR" sz="1600" dirty="0">
                  <a:solidFill>
                    <a:srgbClr val="37512F"/>
                  </a:solidFill>
                </a:endParaRPr>
              </a:p>
              <a:p>
                <a:r>
                  <a:rPr kumimoji="1" lang="ko-KR" altLang="en-US" sz="1600" dirty="0">
                    <a:solidFill>
                      <a:srgbClr val="37512F"/>
                    </a:solidFill>
                  </a:rPr>
                  <a:t>결합전문기관 혹은 그에 준하는 기업 및 기관에서 운영되는 가명처리 및 가명정보 결합 자동화 플랫폼 구축을 통해 기존 과정을 간소화하고 자동화하여 기존 가명정보 결합 과정 이외에 새로운 결합 과정을 제안함</a:t>
                </a:r>
                <a:r>
                  <a:rPr kumimoji="1" lang="en-US" altLang="ko-KR" sz="1600" dirty="0">
                    <a:solidFill>
                      <a:srgbClr val="37512F"/>
                    </a:solidFill>
                  </a:rPr>
                  <a:t>.</a:t>
                </a:r>
                <a:endParaRPr kumimoji="1" lang="ko-KR" altLang="en-US" sz="1600" dirty="0">
                  <a:solidFill>
                    <a:srgbClr val="37512F"/>
                  </a:solidFill>
                </a:endParaRPr>
              </a:p>
            </p:txBody>
          </p:sp>
        </p:grpSp>
      </p:grpSp>
      <p:pic>
        <p:nvPicPr>
          <p:cNvPr id="32" name="Image 1" descr="preencoded.png">
            <a:extLst>
              <a:ext uri="{FF2B5EF4-FFF2-40B4-BE49-F238E27FC236}">
                <a16:creationId xmlns:a16="http://schemas.microsoft.com/office/drawing/2014/main" id="{C87FFA09-BC66-9C1C-5F47-E9F73E1ABD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4542" y="2197441"/>
            <a:ext cx="425219" cy="425219"/>
          </a:xfrm>
          <a:prstGeom prst="rect">
            <a:avLst/>
          </a:prstGeom>
        </p:spPr>
      </p:pic>
      <p:pic>
        <p:nvPicPr>
          <p:cNvPr id="34" name="Image 3" descr="preencoded.png">
            <a:extLst>
              <a:ext uri="{FF2B5EF4-FFF2-40B4-BE49-F238E27FC236}">
                <a16:creationId xmlns:a16="http://schemas.microsoft.com/office/drawing/2014/main" id="{1C98906F-C8CF-8656-A11C-9C8E22706D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7427" y="4526239"/>
            <a:ext cx="422670" cy="42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497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>
          <a:extLst>
            <a:ext uri="{FF2B5EF4-FFF2-40B4-BE49-F238E27FC236}">
              <a16:creationId xmlns:a16="http://schemas.microsoft.com/office/drawing/2014/main" id="{EFB61E48-DE17-0F7A-8C1A-E86F97664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C116834-7B7D-794E-922A-E7CC9E22D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79464"/>
              </p:ext>
            </p:extLst>
          </p:nvPr>
        </p:nvGraphicFramePr>
        <p:xfrm>
          <a:off x="410795" y="1411176"/>
          <a:ext cx="11105128" cy="5021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1366">
                  <a:extLst>
                    <a:ext uri="{9D8B030D-6E8A-4147-A177-3AD203B41FA5}">
                      <a16:colId xmlns:a16="http://schemas.microsoft.com/office/drawing/2014/main" val="1455100807"/>
                    </a:ext>
                  </a:extLst>
                </a:gridCol>
                <a:gridCol w="740342">
                  <a:extLst>
                    <a:ext uri="{9D8B030D-6E8A-4147-A177-3AD203B41FA5}">
                      <a16:colId xmlns:a16="http://schemas.microsoft.com/office/drawing/2014/main" val="2779450178"/>
                    </a:ext>
                  </a:extLst>
                </a:gridCol>
                <a:gridCol w="740342">
                  <a:extLst>
                    <a:ext uri="{9D8B030D-6E8A-4147-A177-3AD203B41FA5}">
                      <a16:colId xmlns:a16="http://schemas.microsoft.com/office/drawing/2014/main" val="4134832174"/>
                    </a:ext>
                  </a:extLst>
                </a:gridCol>
                <a:gridCol w="740342">
                  <a:extLst>
                    <a:ext uri="{9D8B030D-6E8A-4147-A177-3AD203B41FA5}">
                      <a16:colId xmlns:a16="http://schemas.microsoft.com/office/drawing/2014/main" val="3165773966"/>
                    </a:ext>
                  </a:extLst>
                </a:gridCol>
                <a:gridCol w="740342">
                  <a:extLst>
                    <a:ext uri="{9D8B030D-6E8A-4147-A177-3AD203B41FA5}">
                      <a16:colId xmlns:a16="http://schemas.microsoft.com/office/drawing/2014/main" val="2514200085"/>
                    </a:ext>
                  </a:extLst>
                </a:gridCol>
                <a:gridCol w="740342">
                  <a:extLst>
                    <a:ext uri="{9D8B030D-6E8A-4147-A177-3AD203B41FA5}">
                      <a16:colId xmlns:a16="http://schemas.microsoft.com/office/drawing/2014/main" val="3524599750"/>
                    </a:ext>
                  </a:extLst>
                </a:gridCol>
                <a:gridCol w="740342">
                  <a:extLst>
                    <a:ext uri="{9D8B030D-6E8A-4147-A177-3AD203B41FA5}">
                      <a16:colId xmlns:a16="http://schemas.microsoft.com/office/drawing/2014/main" val="951661317"/>
                    </a:ext>
                  </a:extLst>
                </a:gridCol>
                <a:gridCol w="740342">
                  <a:extLst>
                    <a:ext uri="{9D8B030D-6E8A-4147-A177-3AD203B41FA5}">
                      <a16:colId xmlns:a16="http://schemas.microsoft.com/office/drawing/2014/main" val="2463790629"/>
                    </a:ext>
                  </a:extLst>
                </a:gridCol>
                <a:gridCol w="740342">
                  <a:extLst>
                    <a:ext uri="{9D8B030D-6E8A-4147-A177-3AD203B41FA5}">
                      <a16:colId xmlns:a16="http://schemas.microsoft.com/office/drawing/2014/main" val="3685912763"/>
                    </a:ext>
                  </a:extLst>
                </a:gridCol>
                <a:gridCol w="740342">
                  <a:extLst>
                    <a:ext uri="{9D8B030D-6E8A-4147-A177-3AD203B41FA5}">
                      <a16:colId xmlns:a16="http://schemas.microsoft.com/office/drawing/2014/main" val="3001887245"/>
                    </a:ext>
                  </a:extLst>
                </a:gridCol>
                <a:gridCol w="740342">
                  <a:extLst>
                    <a:ext uri="{9D8B030D-6E8A-4147-A177-3AD203B41FA5}">
                      <a16:colId xmlns:a16="http://schemas.microsoft.com/office/drawing/2014/main" val="566219990"/>
                    </a:ext>
                  </a:extLst>
                </a:gridCol>
                <a:gridCol w="740342">
                  <a:extLst>
                    <a:ext uri="{9D8B030D-6E8A-4147-A177-3AD203B41FA5}">
                      <a16:colId xmlns:a16="http://schemas.microsoft.com/office/drawing/2014/main" val="3585296678"/>
                    </a:ext>
                  </a:extLst>
                </a:gridCol>
              </a:tblGrid>
              <a:tr h="612074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696598"/>
                  </a:ext>
                </a:extLst>
              </a:tr>
              <a:tr h="4753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개인정보 관련 법안 조사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8132438"/>
                  </a:ext>
                </a:extLst>
              </a:tr>
              <a:tr h="4753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프로젝트 설계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32418"/>
                  </a:ext>
                </a:extLst>
              </a:tr>
              <a:tr h="4753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식별정보 탐지 알고리즘 개발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7D4">
                        <a:alpha val="8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7D4">
                        <a:alpha val="8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397678"/>
                  </a:ext>
                </a:extLst>
              </a:tr>
              <a:tr h="4753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결합 자동화 플랫폼 구축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12F">
                        <a:alpha val="5274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12F">
                        <a:alpha val="5274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1514377"/>
                  </a:ext>
                </a:extLst>
              </a:tr>
              <a:tr h="4753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임베딩</a:t>
                      </a:r>
                      <a:r>
                        <a:rPr lang="ko-KR" altLang="en-US" sz="1600" dirty="0"/>
                        <a:t> 모델 자동 </a:t>
                      </a:r>
                      <a:r>
                        <a:rPr lang="ko-KR" altLang="en-US" sz="1600" dirty="0" err="1"/>
                        <a:t>재학습</a:t>
                      </a:r>
                      <a:r>
                        <a:rPr lang="ko-KR" altLang="en-US" sz="1600" dirty="0"/>
                        <a:t> 구현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7D4">
                        <a:alpha val="8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7D4">
                        <a:alpha val="8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7D4">
                        <a:alpha val="8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1484212"/>
                  </a:ext>
                </a:extLst>
              </a:tr>
              <a:tr h="4753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합의 알고리즘 구현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12F">
                        <a:alpha val="5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12F">
                        <a:alpha val="5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12F">
                        <a:alpha val="5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0449531"/>
                  </a:ext>
                </a:extLst>
              </a:tr>
              <a:tr h="4753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가명정보 결합률 분석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12F">
                        <a:alpha val="5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12F">
                        <a:alpha val="5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512F">
                        <a:alpha val="5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12192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카디널리티기반</a:t>
                      </a:r>
                      <a:r>
                        <a:rPr lang="ko-KR" altLang="en-US" sz="1600" dirty="0"/>
                        <a:t> 판단 모듈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결합률 반영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7D4">
                        <a:alpha val="8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7D4">
                        <a:alpha val="8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8952898"/>
                  </a:ext>
                </a:extLst>
              </a:tr>
              <a:tr h="4753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UI</a:t>
                      </a:r>
                      <a:r>
                        <a:rPr lang="ko-KR" altLang="en-US" sz="1600" dirty="0"/>
                        <a:t>개발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7D4">
                        <a:alpha val="8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7D4">
                        <a:alpha val="8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8989598"/>
                  </a:ext>
                </a:extLst>
              </a:tr>
            </a:tbl>
          </a:graphicData>
        </a:graphic>
      </p:graphicFrame>
      <p:cxnSp>
        <p:nvCxnSpPr>
          <p:cNvPr id="143" name="Google Shape;143;p3">
            <a:extLst>
              <a:ext uri="{FF2B5EF4-FFF2-40B4-BE49-F238E27FC236}">
                <a16:creationId xmlns:a16="http://schemas.microsoft.com/office/drawing/2014/main" id="{885CD387-5013-1640-1469-B31BAEC759E8}"/>
              </a:ext>
            </a:extLst>
          </p:cNvPr>
          <p:cNvCxnSpPr/>
          <p:nvPr/>
        </p:nvCxnSpPr>
        <p:spPr>
          <a:xfrm rot="10800000" flipH="1">
            <a:off x="410795" y="780996"/>
            <a:ext cx="10770552" cy="10750"/>
          </a:xfrm>
          <a:prstGeom prst="straightConnector1">
            <a:avLst/>
          </a:prstGeom>
          <a:noFill/>
          <a:ln w="12700" cap="flat" cmpd="sng">
            <a:solidFill>
              <a:srgbClr val="D0D0D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4" name="Google Shape;144;p3">
            <a:extLst>
              <a:ext uri="{FF2B5EF4-FFF2-40B4-BE49-F238E27FC236}">
                <a16:creationId xmlns:a16="http://schemas.microsoft.com/office/drawing/2014/main" id="{E44E7EC1-6820-1CE5-6A9A-961FFC9807A7}"/>
              </a:ext>
            </a:extLst>
          </p:cNvPr>
          <p:cNvSpPr/>
          <p:nvPr/>
        </p:nvSpPr>
        <p:spPr>
          <a:xfrm>
            <a:off x="203200" y="780997"/>
            <a:ext cx="1026695" cy="47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endParaRPr sz="2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5" name="Google Shape;145;p3">
            <a:extLst>
              <a:ext uri="{FF2B5EF4-FFF2-40B4-BE49-F238E27FC236}">
                <a16:creationId xmlns:a16="http://schemas.microsoft.com/office/drawing/2014/main" id="{4C46BC22-EE37-FBE0-C5F2-F88FF0E7BD71}"/>
              </a:ext>
            </a:extLst>
          </p:cNvPr>
          <p:cNvCxnSpPr/>
          <p:nvPr/>
        </p:nvCxnSpPr>
        <p:spPr>
          <a:xfrm>
            <a:off x="327860" y="6432880"/>
            <a:ext cx="11536279" cy="0"/>
          </a:xfrm>
          <a:prstGeom prst="straightConnector1">
            <a:avLst/>
          </a:prstGeom>
          <a:noFill/>
          <a:ln w="9525" cap="flat" cmpd="sng">
            <a:solidFill>
              <a:srgbClr val="FEF5E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6" name="Google Shape;146;p3">
            <a:extLst>
              <a:ext uri="{FF2B5EF4-FFF2-40B4-BE49-F238E27FC236}">
                <a16:creationId xmlns:a16="http://schemas.microsoft.com/office/drawing/2014/main" id="{9D871608-E2A2-B8C6-BBA6-DB12486ACF17}"/>
              </a:ext>
            </a:extLst>
          </p:cNvPr>
          <p:cNvSpPr txBox="1"/>
          <p:nvPr/>
        </p:nvSpPr>
        <p:spPr>
          <a:xfrm>
            <a:off x="203200" y="194286"/>
            <a:ext cx="78361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r>
              <a:rPr lang="en-US" altLang="ko-KR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">
            <a:extLst>
              <a:ext uri="{FF2B5EF4-FFF2-40B4-BE49-F238E27FC236}">
                <a16:creationId xmlns:a16="http://schemas.microsoft.com/office/drawing/2014/main" id="{1BC9A10B-146A-8EC8-2C13-083D1470B490}"/>
              </a:ext>
            </a:extLst>
          </p:cNvPr>
          <p:cNvSpPr txBox="1"/>
          <p:nvPr/>
        </p:nvSpPr>
        <p:spPr>
          <a:xfrm>
            <a:off x="888647" y="319330"/>
            <a:ext cx="771348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ko-KR" alt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결론 </a:t>
            </a:r>
            <a:r>
              <a:rPr lang="en-US" altLang="ko-KR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ko-KR" alt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진행계획</a:t>
            </a:r>
          </a:p>
        </p:txBody>
      </p:sp>
      <p:pic>
        <p:nvPicPr>
          <p:cNvPr id="148" name="Google Shape;148;p3">
            <a:extLst>
              <a:ext uri="{FF2B5EF4-FFF2-40B4-BE49-F238E27FC236}">
                <a16:creationId xmlns:a16="http://schemas.microsoft.com/office/drawing/2014/main" id="{A7856A9F-2EBB-E86A-FB36-54577CD3F93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30186" y="209741"/>
            <a:ext cx="616888" cy="618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C87E785-A76E-E6E0-E199-8D6DB8A2EB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240" b="79574" l="22764" r="79213"/>
                    </a14:imgEffect>
                  </a14:imgLayer>
                </a14:imgProps>
              </a:ext>
            </a:extLst>
          </a:blip>
          <a:srcRect l="15708" t="8323" r="13731" b="12509"/>
          <a:stretch/>
        </p:blipFill>
        <p:spPr>
          <a:xfrm>
            <a:off x="11199355" y="6019086"/>
            <a:ext cx="747719" cy="83891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DFF67B73-1F5B-5FAE-2464-9FA7EC6A642B}"/>
              </a:ext>
            </a:extLst>
          </p:cNvPr>
          <p:cNvSpPr txBox="1"/>
          <p:nvPr/>
        </p:nvSpPr>
        <p:spPr>
          <a:xfrm>
            <a:off x="10994065" y="29248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CFE5D49-59AD-07D6-210A-C064EFE0F8ED}"/>
              </a:ext>
            </a:extLst>
          </p:cNvPr>
          <p:cNvSpPr/>
          <p:nvPr/>
        </p:nvSpPr>
        <p:spPr>
          <a:xfrm>
            <a:off x="398232" y="918822"/>
            <a:ext cx="563018" cy="573438"/>
          </a:xfrm>
          <a:prstGeom prst="ellipse">
            <a:avLst/>
          </a:prstGeom>
          <a:solidFill>
            <a:srgbClr val="FEF5E7">
              <a:alpha val="7163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  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11385CB-C13C-B035-23E4-2C8C0A4C775D}"/>
              </a:ext>
            </a:extLst>
          </p:cNvPr>
          <p:cNvSpPr/>
          <p:nvPr/>
        </p:nvSpPr>
        <p:spPr>
          <a:xfrm>
            <a:off x="1679260" y="918822"/>
            <a:ext cx="563018" cy="573438"/>
          </a:xfrm>
          <a:prstGeom prst="ellipse">
            <a:avLst/>
          </a:prstGeom>
          <a:solidFill>
            <a:srgbClr val="37512F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1DFF2B-6571-F24B-BE71-F368DA8507F3}"/>
              </a:ext>
            </a:extLst>
          </p:cNvPr>
          <p:cNvSpPr txBox="1"/>
          <p:nvPr/>
        </p:nvSpPr>
        <p:spPr>
          <a:xfrm>
            <a:off x="716547" y="1135697"/>
            <a:ext cx="879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권정은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1B6F73-EE15-4CF6-A877-D8438A75E5D5}"/>
              </a:ext>
            </a:extLst>
          </p:cNvPr>
          <p:cNvSpPr txBox="1"/>
          <p:nvPr/>
        </p:nvSpPr>
        <p:spPr>
          <a:xfrm>
            <a:off x="1885324" y="1122928"/>
            <a:ext cx="879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장재혁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196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p2"/>
          <p:cNvCxnSpPr/>
          <p:nvPr/>
        </p:nvCxnSpPr>
        <p:spPr>
          <a:xfrm>
            <a:off x="327860" y="6432880"/>
            <a:ext cx="11536279" cy="0"/>
          </a:xfrm>
          <a:prstGeom prst="straightConnector1">
            <a:avLst/>
          </a:prstGeom>
          <a:noFill/>
          <a:ln w="9525" cap="flat" cmpd="sng">
            <a:solidFill>
              <a:srgbClr val="F4E7D4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4D63623-9AC2-D19D-7E11-A4C2C918B7BD}"/>
              </a:ext>
            </a:extLst>
          </p:cNvPr>
          <p:cNvGrpSpPr/>
          <p:nvPr/>
        </p:nvGrpSpPr>
        <p:grpSpPr>
          <a:xfrm>
            <a:off x="3578343" y="1460730"/>
            <a:ext cx="5055203" cy="933086"/>
            <a:chOff x="5085407" y="1172863"/>
            <a:chExt cx="5055203" cy="933086"/>
          </a:xfrm>
        </p:grpSpPr>
        <p:sp>
          <p:nvSpPr>
            <p:cNvPr id="107" name="Google Shape;107;p2"/>
            <p:cNvSpPr/>
            <p:nvPr/>
          </p:nvSpPr>
          <p:spPr>
            <a:xfrm>
              <a:off x="5085407" y="1172863"/>
              <a:ext cx="904222" cy="933086"/>
            </a:xfrm>
            <a:prstGeom prst="ellipse">
              <a:avLst/>
            </a:prstGeom>
            <a:solidFill>
              <a:srgbClr val="F2EE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E224A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95AEA0B-B24E-B5BA-CEA1-87DC8D0BB934}"/>
                </a:ext>
              </a:extLst>
            </p:cNvPr>
            <p:cNvGrpSpPr/>
            <p:nvPr/>
          </p:nvGrpSpPr>
          <p:grpSpPr>
            <a:xfrm>
              <a:off x="5412480" y="1173651"/>
              <a:ext cx="4728130" cy="797615"/>
              <a:chOff x="5412480" y="1173651"/>
              <a:chExt cx="4728130" cy="797615"/>
            </a:xfrm>
          </p:grpSpPr>
          <p:grpSp>
            <p:nvGrpSpPr>
              <p:cNvPr id="108" name="Google Shape;108;p2"/>
              <p:cNvGrpSpPr/>
              <p:nvPr/>
            </p:nvGrpSpPr>
            <p:grpSpPr>
              <a:xfrm>
                <a:off x="5412480" y="1457706"/>
                <a:ext cx="250076" cy="344134"/>
                <a:chOff x="3471472" y="902398"/>
                <a:chExt cx="295275" cy="393763"/>
              </a:xfrm>
            </p:grpSpPr>
            <p:sp>
              <p:nvSpPr>
                <p:cNvPr id="109" name="Google Shape;109;p2"/>
                <p:cNvSpPr/>
                <p:nvPr/>
              </p:nvSpPr>
              <p:spPr>
                <a:xfrm>
                  <a:off x="3549482" y="902398"/>
                  <a:ext cx="142875" cy="7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875" h="76200" extrusionOk="0">
                      <a:moveTo>
                        <a:pt x="107442" y="7144"/>
                      </a:moveTo>
                      <a:lnTo>
                        <a:pt x="40577" y="7144"/>
                      </a:lnTo>
                      <a:cubicBezTo>
                        <a:pt x="22098" y="7144"/>
                        <a:pt x="7144" y="22098"/>
                        <a:pt x="7144" y="40577"/>
                      </a:cubicBezTo>
                      <a:cubicBezTo>
                        <a:pt x="7144" y="59055"/>
                        <a:pt x="22098" y="74009"/>
                        <a:pt x="40577" y="74009"/>
                      </a:cubicBezTo>
                      <a:lnTo>
                        <a:pt x="107442" y="74009"/>
                      </a:lnTo>
                      <a:cubicBezTo>
                        <a:pt x="125921" y="74009"/>
                        <a:pt x="140875" y="59055"/>
                        <a:pt x="140875" y="40577"/>
                      </a:cubicBezTo>
                      <a:cubicBezTo>
                        <a:pt x="140875" y="22098"/>
                        <a:pt x="125825" y="7144"/>
                        <a:pt x="107442" y="714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Poppins Black"/>
                    <a:ea typeface="Poppins Black"/>
                    <a:cs typeface="Poppins Black"/>
                    <a:sym typeface="Poppins Black"/>
                  </a:endParaRPr>
                </a:p>
              </p:txBody>
            </p:sp>
            <p:sp>
              <p:nvSpPr>
                <p:cNvPr id="110" name="Google Shape;110;p2"/>
                <p:cNvSpPr/>
                <p:nvPr/>
              </p:nvSpPr>
              <p:spPr>
                <a:xfrm>
                  <a:off x="3471472" y="924686"/>
                  <a:ext cx="295275" cy="371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275" h="371475" extrusionOk="0">
                      <a:moveTo>
                        <a:pt x="263462" y="7144"/>
                      </a:moveTo>
                      <a:lnTo>
                        <a:pt x="240030" y="7144"/>
                      </a:lnTo>
                      <a:cubicBezTo>
                        <a:pt x="240792" y="10763"/>
                        <a:pt x="241173" y="14478"/>
                        <a:pt x="241173" y="18288"/>
                      </a:cubicBezTo>
                      <a:cubicBezTo>
                        <a:pt x="241173" y="49054"/>
                        <a:pt x="216218" y="74009"/>
                        <a:pt x="185452" y="74009"/>
                      </a:cubicBezTo>
                      <a:lnTo>
                        <a:pt x="118586" y="74009"/>
                      </a:lnTo>
                      <a:cubicBezTo>
                        <a:pt x="87821" y="74009"/>
                        <a:pt x="62865" y="49054"/>
                        <a:pt x="62865" y="18288"/>
                      </a:cubicBezTo>
                      <a:cubicBezTo>
                        <a:pt x="62865" y="14478"/>
                        <a:pt x="63246" y="10763"/>
                        <a:pt x="64008" y="7144"/>
                      </a:cubicBezTo>
                      <a:lnTo>
                        <a:pt x="40577" y="7144"/>
                      </a:lnTo>
                      <a:cubicBezTo>
                        <a:pt x="22098" y="7144"/>
                        <a:pt x="7144" y="22098"/>
                        <a:pt x="7144" y="40577"/>
                      </a:cubicBezTo>
                      <a:lnTo>
                        <a:pt x="7144" y="331851"/>
                      </a:lnTo>
                      <a:cubicBezTo>
                        <a:pt x="7144" y="350330"/>
                        <a:pt x="22098" y="365284"/>
                        <a:pt x="40577" y="365284"/>
                      </a:cubicBezTo>
                      <a:lnTo>
                        <a:pt x="263462" y="365284"/>
                      </a:lnTo>
                      <a:cubicBezTo>
                        <a:pt x="281940" y="365284"/>
                        <a:pt x="296894" y="350330"/>
                        <a:pt x="296894" y="331851"/>
                      </a:cubicBezTo>
                      <a:lnTo>
                        <a:pt x="296894" y="40577"/>
                      </a:lnTo>
                      <a:cubicBezTo>
                        <a:pt x="296894" y="22098"/>
                        <a:pt x="281845" y="7144"/>
                        <a:pt x="263462" y="7144"/>
                      </a:cubicBezTo>
                      <a:close/>
                      <a:moveTo>
                        <a:pt x="115253" y="295085"/>
                      </a:moveTo>
                      <a:lnTo>
                        <a:pt x="81820" y="328517"/>
                      </a:lnTo>
                      <a:cubicBezTo>
                        <a:pt x="77438" y="332899"/>
                        <a:pt x="70390" y="332899"/>
                        <a:pt x="66104" y="328517"/>
                      </a:cubicBezTo>
                      <a:lnTo>
                        <a:pt x="54959" y="317373"/>
                      </a:lnTo>
                      <a:cubicBezTo>
                        <a:pt x="50578" y="312992"/>
                        <a:pt x="50578" y="305943"/>
                        <a:pt x="54959" y="301657"/>
                      </a:cubicBezTo>
                      <a:cubicBezTo>
                        <a:pt x="59341" y="297275"/>
                        <a:pt x="66389" y="297275"/>
                        <a:pt x="70676" y="301657"/>
                      </a:cubicBezTo>
                      <a:lnTo>
                        <a:pt x="73914" y="304895"/>
                      </a:lnTo>
                      <a:lnTo>
                        <a:pt x="99441" y="279368"/>
                      </a:lnTo>
                      <a:cubicBezTo>
                        <a:pt x="103822" y="274987"/>
                        <a:pt x="110871" y="274987"/>
                        <a:pt x="115157" y="279368"/>
                      </a:cubicBezTo>
                      <a:cubicBezTo>
                        <a:pt x="119634" y="283750"/>
                        <a:pt x="119634" y="290798"/>
                        <a:pt x="115253" y="295085"/>
                      </a:cubicBezTo>
                      <a:close/>
                      <a:moveTo>
                        <a:pt x="115253" y="205264"/>
                      </a:moveTo>
                      <a:lnTo>
                        <a:pt x="81820" y="238697"/>
                      </a:lnTo>
                      <a:cubicBezTo>
                        <a:pt x="77438" y="243078"/>
                        <a:pt x="70390" y="243078"/>
                        <a:pt x="66104" y="238697"/>
                      </a:cubicBezTo>
                      <a:lnTo>
                        <a:pt x="54959" y="227552"/>
                      </a:lnTo>
                      <a:cubicBezTo>
                        <a:pt x="50578" y="223171"/>
                        <a:pt x="50578" y="216122"/>
                        <a:pt x="54959" y="211836"/>
                      </a:cubicBezTo>
                      <a:cubicBezTo>
                        <a:pt x="59341" y="207455"/>
                        <a:pt x="66389" y="207455"/>
                        <a:pt x="70676" y="211836"/>
                      </a:cubicBezTo>
                      <a:lnTo>
                        <a:pt x="73914" y="215075"/>
                      </a:lnTo>
                      <a:lnTo>
                        <a:pt x="99441" y="189548"/>
                      </a:lnTo>
                      <a:cubicBezTo>
                        <a:pt x="103822" y="185166"/>
                        <a:pt x="110871" y="185166"/>
                        <a:pt x="115157" y="189548"/>
                      </a:cubicBezTo>
                      <a:cubicBezTo>
                        <a:pt x="119634" y="193834"/>
                        <a:pt x="119634" y="200882"/>
                        <a:pt x="115253" y="205264"/>
                      </a:cubicBezTo>
                      <a:close/>
                      <a:moveTo>
                        <a:pt x="115253" y="115348"/>
                      </a:moveTo>
                      <a:lnTo>
                        <a:pt x="81820" y="148781"/>
                      </a:lnTo>
                      <a:cubicBezTo>
                        <a:pt x="79629" y="150971"/>
                        <a:pt x="76771" y="152019"/>
                        <a:pt x="73914" y="152019"/>
                      </a:cubicBezTo>
                      <a:cubicBezTo>
                        <a:pt x="71056" y="152019"/>
                        <a:pt x="68199" y="150971"/>
                        <a:pt x="66008" y="148781"/>
                      </a:cubicBezTo>
                      <a:lnTo>
                        <a:pt x="54864" y="137636"/>
                      </a:lnTo>
                      <a:cubicBezTo>
                        <a:pt x="50483" y="133255"/>
                        <a:pt x="50483" y="126206"/>
                        <a:pt x="54864" y="121920"/>
                      </a:cubicBezTo>
                      <a:cubicBezTo>
                        <a:pt x="59246" y="117539"/>
                        <a:pt x="66294" y="117539"/>
                        <a:pt x="70580" y="121920"/>
                      </a:cubicBezTo>
                      <a:lnTo>
                        <a:pt x="73819" y="125159"/>
                      </a:lnTo>
                      <a:lnTo>
                        <a:pt x="99346" y="99632"/>
                      </a:lnTo>
                      <a:cubicBezTo>
                        <a:pt x="103727" y="95250"/>
                        <a:pt x="110776" y="95250"/>
                        <a:pt x="115062" y="99632"/>
                      </a:cubicBezTo>
                      <a:cubicBezTo>
                        <a:pt x="119634" y="103918"/>
                        <a:pt x="119634" y="110966"/>
                        <a:pt x="115253" y="115348"/>
                      </a:cubicBezTo>
                      <a:close/>
                      <a:moveTo>
                        <a:pt x="241173" y="320707"/>
                      </a:moveTo>
                      <a:lnTo>
                        <a:pt x="152019" y="320707"/>
                      </a:lnTo>
                      <a:cubicBezTo>
                        <a:pt x="145828" y="320707"/>
                        <a:pt x="140875" y="315754"/>
                        <a:pt x="140875" y="309563"/>
                      </a:cubicBezTo>
                      <a:cubicBezTo>
                        <a:pt x="140875" y="303371"/>
                        <a:pt x="145828" y="298418"/>
                        <a:pt x="152019" y="298418"/>
                      </a:cubicBezTo>
                      <a:lnTo>
                        <a:pt x="241173" y="298418"/>
                      </a:lnTo>
                      <a:cubicBezTo>
                        <a:pt x="247364" y="298418"/>
                        <a:pt x="252317" y="303371"/>
                        <a:pt x="252317" y="309563"/>
                      </a:cubicBezTo>
                      <a:cubicBezTo>
                        <a:pt x="252317" y="315754"/>
                        <a:pt x="247269" y="320707"/>
                        <a:pt x="241173" y="320707"/>
                      </a:cubicBezTo>
                      <a:close/>
                      <a:moveTo>
                        <a:pt x="241173" y="230791"/>
                      </a:moveTo>
                      <a:lnTo>
                        <a:pt x="152019" y="230791"/>
                      </a:lnTo>
                      <a:cubicBezTo>
                        <a:pt x="145828" y="230791"/>
                        <a:pt x="140875" y="225838"/>
                        <a:pt x="140875" y="219647"/>
                      </a:cubicBezTo>
                      <a:cubicBezTo>
                        <a:pt x="140875" y="213455"/>
                        <a:pt x="145828" y="208502"/>
                        <a:pt x="152019" y="208502"/>
                      </a:cubicBezTo>
                      <a:lnTo>
                        <a:pt x="241173" y="208502"/>
                      </a:lnTo>
                      <a:cubicBezTo>
                        <a:pt x="247364" y="208502"/>
                        <a:pt x="252317" y="213455"/>
                        <a:pt x="252317" y="219647"/>
                      </a:cubicBezTo>
                      <a:cubicBezTo>
                        <a:pt x="252317" y="225838"/>
                        <a:pt x="247269" y="230791"/>
                        <a:pt x="241173" y="230791"/>
                      </a:cubicBezTo>
                      <a:close/>
                      <a:moveTo>
                        <a:pt x="241173" y="140875"/>
                      </a:moveTo>
                      <a:lnTo>
                        <a:pt x="152019" y="140875"/>
                      </a:lnTo>
                      <a:cubicBezTo>
                        <a:pt x="145828" y="140875"/>
                        <a:pt x="140875" y="135922"/>
                        <a:pt x="140875" y="129731"/>
                      </a:cubicBezTo>
                      <a:cubicBezTo>
                        <a:pt x="140875" y="123539"/>
                        <a:pt x="145828" y="118586"/>
                        <a:pt x="152019" y="118586"/>
                      </a:cubicBezTo>
                      <a:lnTo>
                        <a:pt x="241173" y="118586"/>
                      </a:lnTo>
                      <a:cubicBezTo>
                        <a:pt x="247364" y="118586"/>
                        <a:pt x="252317" y="123539"/>
                        <a:pt x="252317" y="129731"/>
                      </a:cubicBezTo>
                      <a:cubicBezTo>
                        <a:pt x="252317" y="135922"/>
                        <a:pt x="247269" y="140875"/>
                        <a:pt x="241173" y="14087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Poppins Black"/>
                    <a:ea typeface="Poppins Black"/>
                    <a:cs typeface="Poppins Black"/>
                    <a:sym typeface="Poppins Black"/>
                  </a:endParaRPr>
                </a:p>
              </p:txBody>
            </p:sp>
          </p:grpSp>
          <p:sp>
            <p:nvSpPr>
              <p:cNvPr id="111" name="Google Shape;111;p2"/>
              <p:cNvSpPr txBox="1"/>
              <p:nvPr/>
            </p:nvSpPr>
            <p:spPr>
              <a:xfrm>
                <a:off x="6202940" y="1540419"/>
                <a:ext cx="3937670" cy="4308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228600" marR="0" lvl="0" indent="-2286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AutoNum type="arabicParenR"/>
                </a:pPr>
                <a:r>
                  <a:rPr lang="ko-KR" altLang="en-US" sz="1100" dirty="0">
                    <a:solidFill>
                      <a:schemeClr val="bg2">
                        <a:lumMod val="50000"/>
                      </a:schemeClr>
                    </a:solidFill>
                    <a:latin typeface="Arial"/>
                    <a:ea typeface="Arial"/>
                    <a:cs typeface="Arial"/>
                    <a:sym typeface="Arial"/>
                  </a:rPr>
                  <a:t>프로젝트 배경</a:t>
                </a:r>
                <a:endParaRPr sz="1100" dirty="0">
                  <a:solidFill>
                    <a:schemeClr val="bg2">
                      <a:lumMod val="50000"/>
                    </a:schemeClr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228600" marR="0" lvl="0" indent="-2286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AutoNum type="arabicParenR"/>
                </a:pPr>
                <a:r>
                  <a:rPr lang="ko-KR" altLang="en-US" sz="1100" dirty="0">
                    <a:solidFill>
                      <a:schemeClr val="bg2">
                        <a:lumMod val="50000"/>
                      </a:schemeClr>
                    </a:solidFill>
                    <a:latin typeface="Arial"/>
                    <a:ea typeface="Arial"/>
                    <a:cs typeface="Arial"/>
                    <a:sym typeface="Arial"/>
                  </a:rPr>
                  <a:t>프로젝트 목표</a:t>
                </a:r>
                <a:endParaRPr lang="en-US" altLang="ko-KR" sz="1100" dirty="0">
                  <a:solidFill>
                    <a:schemeClr val="bg2">
                      <a:lumMod val="50000"/>
                    </a:schemeClr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6202938" y="1173651"/>
                <a:ext cx="392913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b="1" dirty="0">
                    <a:solidFill>
                      <a:schemeClr val="dk1"/>
                    </a:solidFill>
                    <a:latin typeface="Arial"/>
                    <a:cs typeface="Arial"/>
                    <a:sym typeface="Arial"/>
                  </a:rPr>
                  <a:t>프로젝트 개요</a:t>
                </a:r>
                <a:endParaRPr dirty="0"/>
              </a:p>
            </p:txBody>
          </p: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9355823-BBB4-7A74-B677-607662F7AAD2}"/>
              </a:ext>
            </a:extLst>
          </p:cNvPr>
          <p:cNvGrpSpPr/>
          <p:nvPr/>
        </p:nvGrpSpPr>
        <p:grpSpPr>
          <a:xfrm>
            <a:off x="3623047" y="2911583"/>
            <a:ext cx="5055203" cy="1138733"/>
            <a:chOff x="5130111" y="2623716"/>
            <a:chExt cx="5055203" cy="1138733"/>
          </a:xfrm>
        </p:grpSpPr>
        <p:sp>
          <p:nvSpPr>
            <p:cNvPr id="113" name="Google Shape;113;p2"/>
            <p:cNvSpPr/>
            <p:nvPr/>
          </p:nvSpPr>
          <p:spPr>
            <a:xfrm>
              <a:off x="5130111" y="2623716"/>
              <a:ext cx="904222" cy="933086"/>
            </a:xfrm>
            <a:prstGeom prst="ellipse">
              <a:avLst/>
            </a:prstGeom>
            <a:solidFill>
              <a:srgbClr val="F2EE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E224A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  <p:grpSp>
          <p:nvGrpSpPr>
            <p:cNvPr id="114" name="Google Shape;114;p2"/>
            <p:cNvGrpSpPr/>
            <p:nvPr/>
          </p:nvGrpSpPr>
          <p:grpSpPr>
            <a:xfrm>
              <a:off x="5409663" y="2910667"/>
              <a:ext cx="318614" cy="337268"/>
              <a:chOff x="2772242" y="1560385"/>
              <a:chExt cx="376198" cy="385905"/>
            </a:xfrm>
          </p:grpSpPr>
          <p:sp>
            <p:nvSpPr>
              <p:cNvPr id="115" name="Google Shape;115;p2"/>
              <p:cNvSpPr/>
              <p:nvPr/>
            </p:nvSpPr>
            <p:spPr>
              <a:xfrm>
                <a:off x="2976990" y="1560385"/>
                <a:ext cx="17145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71450" extrusionOk="0">
                    <a:moveTo>
                      <a:pt x="171489" y="136684"/>
                    </a:moveTo>
                    <a:cubicBezTo>
                      <a:pt x="165203" y="99250"/>
                      <a:pt x="145867" y="66961"/>
                      <a:pt x="118626" y="43910"/>
                    </a:cubicBezTo>
                    <a:cubicBezTo>
                      <a:pt x="91384" y="20860"/>
                      <a:pt x="56237" y="7144"/>
                      <a:pt x="18328" y="7144"/>
                    </a:cubicBezTo>
                    <a:lnTo>
                      <a:pt x="18328" y="7144"/>
                    </a:lnTo>
                    <a:cubicBezTo>
                      <a:pt x="12136" y="7144"/>
                      <a:pt x="7183" y="12097"/>
                      <a:pt x="7183" y="18288"/>
                    </a:cubicBezTo>
                    <a:lnTo>
                      <a:pt x="7183" y="161735"/>
                    </a:lnTo>
                    <a:cubicBezTo>
                      <a:pt x="7088" y="162592"/>
                      <a:pt x="7183" y="163449"/>
                      <a:pt x="7279" y="164306"/>
                    </a:cubicBezTo>
                    <a:cubicBezTo>
                      <a:pt x="8326" y="170402"/>
                      <a:pt x="14041" y="174498"/>
                      <a:pt x="20137" y="173450"/>
                    </a:cubicBezTo>
                    <a:lnTo>
                      <a:pt x="162250" y="149447"/>
                    </a:lnTo>
                    <a:cubicBezTo>
                      <a:pt x="168346" y="148495"/>
                      <a:pt x="172537" y="142780"/>
                      <a:pt x="171489" y="1366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endParaRPr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2830203" y="1774840"/>
                <a:ext cx="23812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238125" h="171450" extrusionOk="0">
                    <a:moveTo>
                      <a:pt x="12143" y="110347"/>
                    </a:moveTo>
                    <a:cubicBezTo>
                      <a:pt x="4999" y="117491"/>
                      <a:pt x="5571" y="129302"/>
                      <a:pt x="13477" y="135684"/>
                    </a:cubicBezTo>
                    <a:cubicBezTo>
                      <a:pt x="43004" y="159306"/>
                      <a:pt x="80533" y="173593"/>
                      <a:pt x="121300" y="173593"/>
                    </a:cubicBezTo>
                    <a:lnTo>
                      <a:pt x="121300" y="173498"/>
                    </a:lnTo>
                    <a:lnTo>
                      <a:pt x="121395" y="173498"/>
                    </a:lnTo>
                    <a:cubicBezTo>
                      <a:pt x="160638" y="173498"/>
                      <a:pt x="199786" y="160163"/>
                      <a:pt x="231694" y="133588"/>
                    </a:cubicBezTo>
                    <a:cubicBezTo>
                      <a:pt x="238076" y="128254"/>
                      <a:pt x="238552" y="118539"/>
                      <a:pt x="232647" y="112633"/>
                    </a:cubicBezTo>
                    <a:lnTo>
                      <a:pt x="131301" y="11287"/>
                    </a:lnTo>
                    <a:cubicBezTo>
                      <a:pt x="125776" y="5763"/>
                      <a:pt x="116728" y="5763"/>
                      <a:pt x="111203" y="11287"/>
                    </a:cubicBezTo>
                    <a:lnTo>
                      <a:pt x="12143" y="11034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endParaRPr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2986086" y="1739645"/>
                <a:ext cx="1428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133350" extrusionOk="0">
                    <a:moveTo>
                      <a:pt x="137058" y="18479"/>
                    </a:moveTo>
                    <a:cubicBezTo>
                      <a:pt x="136391" y="11906"/>
                      <a:pt x="130866" y="7144"/>
                      <a:pt x="124485" y="7144"/>
                    </a:cubicBezTo>
                    <a:cubicBezTo>
                      <a:pt x="123723" y="7144"/>
                      <a:pt x="122961" y="7239"/>
                      <a:pt x="122199" y="7334"/>
                    </a:cubicBezTo>
                    <a:lnTo>
                      <a:pt x="18757" y="26479"/>
                    </a:lnTo>
                    <a:cubicBezTo>
                      <a:pt x="7518" y="28575"/>
                      <a:pt x="3231" y="42386"/>
                      <a:pt x="11328" y="50483"/>
                    </a:cubicBezTo>
                    <a:lnTo>
                      <a:pt x="90195" y="129350"/>
                    </a:lnTo>
                    <a:cubicBezTo>
                      <a:pt x="96672" y="135827"/>
                      <a:pt x="107530" y="134493"/>
                      <a:pt x="112388" y="126683"/>
                    </a:cubicBezTo>
                    <a:cubicBezTo>
                      <a:pt x="121627" y="111728"/>
                      <a:pt x="128580" y="95250"/>
                      <a:pt x="132962" y="77819"/>
                    </a:cubicBezTo>
                    <a:cubicBezTo>
                      <a:pt x="133057" y="77533"/>
                      <a:pt x="133057" y="77248"/>
                      <a:pt x="133152" y="76962"/>
                    </a:cubicBezTo>
                    <a:cubicBezTo>
                      <a:pt x="134010" y="73533"/>
                      <a:pt x="134676" y="70104"/>
                      <a:pt x="135343" y="66580"/>
                    </a:cubicBezTo>
                    <a:cubicBezTo>
                      <a:pt x="138105" y="50959"/>
                      <a:pt x="138772" y="34862"/>
                      <a:pt x="137058" y="1847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endParaRPr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2772242" y="1597152"/>
                <a:ext cx="180975" cy="276225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76225" extrusionOk="0">
                    <a:moveTo>
                      <a:pt x="163449" y="162973"/>
                    </a:moveTo>
                    <a:lnTo>
                      <a:pt x="175070" y="151352"/>
                    </a:lnTo>
                    <a:cubicBezTo>
                      <a:pt x="177737" y="148685"/>
                      <a:pt x="179261" y="145066"/>
                      <a:pt x="179261" y="141351"/>
                    </a:cubicBezTo>
                    <a:lnTo>
                      <a:pt x="179261" y="19812"/>
                    </a:lnTo>
                    <a:cubicBezTo>
                      <a:pt x="179261" y="12763"/>
                      <a:pt x="173546" y="7144"/>
                      <a:pt x="166688" y="7144"/>
                    </a:cubicBezTo>
                    <a:cubicBezTo>
                      <a:pt x="166402" y="7144"/>
                      <a:pt x="166021" y="7144"/>
                      <a:pt x="165735" y="7144"/>
                    </a:cubicBezTo>
                    <a:cubicBezTo>
                      <a:pt x="76962" y="14097"/>
                      <a:pt x="7144" y="88297"/>
                      <a:pt x="7144" y="178784"/>
                    </a:cubicBezTo>
                    <a:cubicBezTo>
                      <a:pt x="7144" y="211931"/>
                      <a:pt x="16478" y="242888"/>
                      <a:pt x="32671" y="269081"/>
                    </a:cubicBezTo>
                    <a:cubicBezTo>
                      <a:pt x="37433" y="276892"/>
                      <a:pt x="48292" y="278035"/>
                      <a:pt x="54769" y="271558"/>
                    </a:cubicBezTo>
                    <a:lnTo>
                      <a:pt x="163449" y="16297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endParaRPr>
              </a:p>
            </p:txBody>
          </p:sp>
        </p:grpSp>
        <p:sp>
          <p:nvSpPr>
            <p:cNvPr id="119" name="Google Shape;119;p2"/>
            <p:cNvSpPr txBox="1"/>
            <p:nvPr/>
          </p:nvSpPr>
          <p:spPr>
            <a:xfrm>
              <a:off x="6247644" y="2993048"/>
              <a:ext cx="3937670" cy="769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28600" marR="0" lvl="0" indent="-2286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AutoNum type="arabicParenR"/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시스템 구성</a:t>
              </a:r>
              <a:endParaRPr lang="en-US" altLang="ko-KR" sz="1100" dirty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28600" marR="0" lvl="0" indent="-2286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AutoNum type="arabicParenR"/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기능</a:t>
              </a:r>
              <a:endParaRPr sz="1100" dirty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28600" marR="0" lvl="0" indent="-2286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AutoNum type="arabicParenR"/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요구사항</a:t>
              </a:r>
              <a:endParaRPr sz="1100" dirty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6247644" y="2623716"/>
              <a:ext cx="392913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>
                  <a:solidFill>
                    <a:schemeClr val="dk1"/>
                  </a:solidFill>
                  <a:latin typeface="Arial"/>
                  <a:cs typeface="Arial"/>
                  <a:sym typeface="Arial"/>
                </a:rPr>
                <a:t>프로젝트 결과</a:t>
              </a:r>
              <a:endParaRPr dirty="0"/>
            </a:p>
          </p:txBody>
        </p:sp>
      </p:grpSp>
      <p:pic>
        <p:nvPicPr>
          <p:cNvPr id="130" name="Google Shape;13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30186" y="209741"/>
            <a:ext cx="616888" cy="6182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CD7B2725-8951-5239-54E3-F0C135366C03}"/>
              </a:ext>
            </a:extLst>
          </p:cNvPr>
          <p:cNvGrpSpPr/>
          <p:nvPr/>
        </p:nvGrpSpPr>
        <p:grpSpPr>
          <a:xfrm>
            <a:off x="3623047" y="4239088"/>
            <a:ext cx="5063736" cy="1001732"/>
            <a:chOff x="5130111" y="3951221"/>
            <a:chExt cx="5063736" cy="1001732"/>
          </a:xfrm>
        </p:grpSpPr>
        <p:sp>
          <p:nvSpPr>
            <p:cNvPr id="121" name="Google Shape;121;p2"/>
            <p:cNvSpPr/>
            <p:nvPr/>
          </p:nvSpPr>
          <p:spPr>
            <a:xfrm>
              <a:off x="5130111" y="3951221"/>
              <a:ext cx="904222" cy="933086"/>
            </a:xfrm>
            <a:prstGeom prst="ellipse">
              <a:avLst/>
            </a:prstGeom>
            <a:solidFill>
              <a:srgbClr val="F2EE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2E224A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  <p:grpSp>
          <p:nvGrpSpPr>
            <p:cNvPr id="122" name="Google Shape;122;p2"/>
            <p:cNvGrpSpPr/>
            <p:nvPr/>
          </p:nvGrpSpPr>
          <p:grpSpPr>
            <a:xfrm>
              <a:off x="5416849" y="4247111"/>
              <a:ext cx="330746" cy="341304"/>
              <a:chOff x="752656" y="1562597"/>
              <a:chExt cx="390525" cy="390525"/>
            </a:xfrm>
          </p:grpSpPr>
          <p:sp>
            <p:nvSpPr>
              <p:cNvPr id="123" name="Google Shape;123;p2"/>
              <p:cNvSpPr/>
              <p:nvPr/>
            </p:nvSpPr>
            <p:spPr>
              <a:xfrm>
                <a:off x="797621" y="1607153"/>
                <a:ext cx="209550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209550" h="161925" extrusionOk="0">
                    <a:moveTo>
                      <a:pt x="26568" y="159925"/>
                    </a:moveTo>
                    <a:lnTo>
                      <a:pt x="85528" y="100965"/>
                    </a:lnTo>
                    <a:lnTo>
                      <a:pt x="102292" y="117729"/>
                    </a:lnTo>
                    <a:cubicBezTo>
                      <a:pt x="105340" y="120777"/>
                      <a:pt x="110388" y="120777"/>
                      <a:pt x="113437" y="117729"/>
                    </a:cubicBezTo>
                    <a:lnTo>
                      <a:pt x="185922" y="45244"/>
                    </a:lnTo>
                    <a:lnTo>
                      <a:pt x="185922" y="64770"/>
                    </a:lnTo>
                    <a:cubicBezTo>
                      <a:pt x="185922" y="67246"/>
                      <a:pt x="187065" y="69723"/>
                      <a:pt x="189065" y="71152"/>
                    </a:cubicBezTo>
                    <a:cubicBezTo>
                      <a:pt x="198209" y="77915"/>
                      <a:pt x="208210" y="71533"/>
                      <a:pt x="208210" y="62865"/>
                    </a:cubicBezTo>
                    <a:lnTo>
                      <a:pt x="208210" y="18288"/>
                    </a:lnTo>
                    <a:cubicBezTo>
                      <a:pt x="208210" y="12097"/>
                      <a:pt x="203162" y="7144"/>
                      <a:pt x="197066" y="7144"/>
                    </a:cubicBezTo>
                    <a:lnTo>
                      <a:pt x="150584" y="7144"/>
                    </a:lnTo>
                    <a:cubicBezTo>
                      <a:pt x="148107" y="7144"/>
                      <a:pt x="145631" y="8287"/>
                      <a:pt x="144202" y="10287"/>
                    </a:cubicBezTo>
                    <a:cubicBezTo>
                      <a:pt x="137439" y="19431"/>
                      <a:pt x="143821" y="29432"/>
                      <a:pt x="152489" y="29432"/>
                    </a:cubicBezTo>
                    <a:lnTo>
                      <a:pt x="170205" y="29432"/>
                    </a:lnTo>
                    <a:lnTo>
                      <a:pt x="107912" y="91726"/>
                    </a:lnTo>
                    <a:lnTo>
                      <a:pt x="91148" y="74962"/>
                    </a:lnTo>
                    <a:cubicBezTo>
                      <a:pt x="88100" y="71914"/>
                      <a:pt x="83052" y="71914"/>
                      <a:pt x="80004" y="74962"/>
                    </a:cubicBezTo>
                    <a:lnTo>
                      <a:pt x="9519" y="145447"/>
                    </a:lnTo>
                    <a:cubicBezTo>
                      <a:pt x="7709" y="147256"/>
                      <a:pt x="6852" y="149733"/>
                      <a:pt x="7233" y="152209"/>
                    </a:cubicBezTo>
                    <a:cubicBezTo>
                      <a:pt x="8852" y="163544"/>
                      <a:pt x="20377" y="166116"/>
                      <a:pt x="26568" y="15992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endParaRPr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797995" y="1807749"/>
                <a:ext cx="95250" cy="104775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104775" extrusionOk="0">
                    <a:moveTo>
                      <a:pt x="18288" y="97822"/>
                    </a:moveTo>
                    <a:lnTo>
                      <a:pt x="85154" y="97822"/>
                    </a:lnTo>
                    <a:cubicBezTo>
                      <a:pt x="91345" y="97822"/>
                      <a:pt x="96298" y="92869"/>
                      <a:pt x="96298" y="86677"/>
                    </a:cubicBezTo>
                    <a:lnTo>
                      <a:pt x="96298" y="18288"/>
                    </a:lnTo>
                    <a:cubicBezTo>
                      <a:pt x="96298" y="12097"/>
                      <a:pt x="91345" y="7144"/>
                      <a:pt x="85154" y="7144"/>
                    </a:cubicBezTo>
                    <a:lnTo>
                      <a:pt x="18288" y="7144"/>
                    </a:lnTo>
                    <a:cubicBezTo>
                      <a:pt x="12097" y="7144"/>
                      <a:pt x="7144" y="12097"/>
                      <a:pt x="7144" y="18288"/>
                    </a:cubicBezTo>
                    <a:lnTo>
                      <a:pt x="7144" y="86677"/>
                    </a:lnTo>
                    <a:cubicBezTo>
                      <a:pt x="7144" y="92773"/>
                      <a:pt x="12097" y="97822"/>
                      <a:pt x="18288" y="978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endParaRPr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909438" y="1740884"/>
                <a:ext cx="9525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171450" extrusionOk="0">
                    <a:moveTo>
                      <a:pt x="85153" y="7144"/>
                    </a:moveTo>
                    <a:lnTo>
                      <a:pt x="18288" y="7144"/>
                    </a:lnTo>
                    <a:cubicBezTo>
                      <a:pt x="12097" y="7144"/>
                      <a:pt x="7144" y="12097"/>
                      <a:pt x="7144" y="18288"/>
                    </a:cubicBezTo>
                    <a:lnTo>
                      <a:pt x="7144" y="153543"/>
                    </a:lnTo>
                    <a:cubicBezTo>
                      <a:pt x="7144" y="159734"/>
                      <a:pt x="12097" y="164687"/>
                      <a:pt x="18288" y="164687"/>
                    </a:cubicBezTo>
                    <a:lnTo>
                      <a:pt x="85153" y="164687"/>
                    </a:lnTo>
                    <a:cubicBezTo>
                      <a:pt x="91345" y="164687"/>
                      <a:pt x="96298" y="159734"/>
                      <a:pt x="96298" y="153543"/>
                    </a:cubicBezTo>
                    <a:lnTo>
                      <a:pt x="96298" y="18288"/>
                    </a:lnTo>
                    <a:cubicBezTo>
                      <a:pt x="96298" y="12192"/>
                      <a:pt x="91345" y="7144"/>
                      <a:pt x="85153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endParaRPr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998589" y="1607534"/>
                <a:ext cx="142875" cy="304800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304800" extrusionOk="0">
                    <a:moveTo>
                      <a:pt x="18291" y="118205"/>
                    </a:moveTo>
                    <a:lnTo>
                      <a:pt x="29435" y="118205"/>
                    </a:lnTo>
                    <a:lnTo>
                      <a:pt x="29435" y="286893"/>
                    </a:lnTo>
                    <a:cubicBezTo>
                      <a:pt x="29435" y="293084"/>
                      <a:pt x="34388" y="298037"/>
                      <a:pt x="40580" y="298037"/>
                    </a:cubicBezTo>
                    <a:lnTo>
                      <a:pt x="108207" y="298037"/>
                    </a:lnTo>
                    <a:cubicBezTo>
                      <a:pt x="114398" y="298037"/>
                      <a:pt x="119352" y="293084"/>
                      <a:pt x="119352" y="286893"/>
                    </a:cubicBezTo>
                    <a:lnTo>
                      <a:pt x="119352" y="118205"/>
                    </a:lnTo>
                    <a:lnTo>
                      <a:pt x="130496" y="118205"/>
                    </a:lnTo>
                    <a:cubicBezTo>
                      <a:pt x="134591" y="118205"/>
                      <a:pt x="138306" y="116014"/>
                      <a:pt x="140211" y="112490"/>
                    </a:cubicBezTo>
                    <a:cubicBezTo>
                      <a:pt x="142212" y="108966"/>
                      <a:pt x="142021" y="104585"/>
                      <a:pt x="139926" y="101156"/>
                    </a:cubicBezTo>
                    <a:lnTo>
                      <a:pt x="83442" y="12002"/>
                    </a:lnTo>
                    <a:cubicBezTo>
                      <a:pt x="79346" y="5524"/>
                      <a:pt x="68583" y="5524"/>
                      <a:pt x="64583" y="12002"/>
                    </a:cubicBezTo>
                    <a:lnTo>
                      <a:pt x="8861" y="101156"/>
                    </a:lnTo>
                    <a:cubicBezTo>
                      <a:pt x="6671" y="104585"/>
                      <a:pt x="6575" y="108966"/>
                      <a:pt x="8576" y="112490"/>
                    </a:cubicBezTo>
                    <a:cubicBezTo>
                      <a:pt x="10481" y="116014"/>
                      <a:pt x="14291" y="118205"/>
                      <a:pt x="18291" y="11820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endParaRPr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752656" y="1562597"/>
                <a:ext cx="390525" cy="390525"/>
              </a:xfrm>
              <a:custGeom>
                <a:avLst/>
                <a:gdLst/>
                <a:ahLst/>
                <a:cxnLst/>
                <a:rect l="l" t="t" r="r" b="b"/>
                <a:pathLst>
                  <a:path w="390525" h="390525" extrusionOk="0">
                    <a:moveTo>
                      <a:pt x="376142" y="365262"/>
                    </a:moveTo>
                    <a:lnTo>
                      <a:pt x="29432" y="365262"/>
                    </a:lnTo>
                    <a:lnTo>
                      <a:pt x="29432" y="18552"/>
                    </a:lnTo>
                    <a:cubicBezTo>
                      <a:pt x="29432" y="12837"/>
                      <a:pt x="25241" y="7789"/>
                      <a:pt x="19526" y="7218"/>
                    </a:cubicBezTo>
                    <a:cubicBezTo>
                      <a:pt x="12764" y="6456"/>
                      <a:pt x="7144" y="11694"/>
                      <a:pt x="7144" y="18267"/>
                    </a:cubicBezTo>
                    <a:lnTo>
                      <a:pt x="7144" y="376407"/>
                    </a:lnTo>
                    <a:cubicBezTo>
                      <a:pt x="7144" y="382598"/>
                      <a:pt x="12097" y="387551"/>
                      <a:pt x="18288" y="387551"/>
                    </a:cubicBezTo>
                    <a:lnTo>
                      <a:pt x="376428" y="387551"/>
                    </a:lnTo>
                    <a:cubicBezTo>
                      <a:pt x="383000" y="387551"/>
                      <a:pt x="388239" y="381836"/>
                      <a:pt x="387477" y="375168"/>
                    </a:cubicBezTo>
                    <a:cubicBezTo>
                      <a:pt x="386906" y="369453"/>
                      <a:pt x="381857" y="365262"/>
                      <a:pt x="376142" y="36526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endParaRPr>
              </a:p>
            </p:txBody>
          </p:sp>
        </p:grpSp>
        <p:sp>
          <p:nvSpPr>
            <p:cNvPr id="128" name="Google Shape;128;p2"/>
            <p:cNvSpPr/>
            <p:nvPr/>
          </p:nvSpPr>
          <p:spPr>
            <a:xfrm>
              <a:off x="6256177" y="3997275"/>
              <a:ext cx="392913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>
                  <a:solidFill>
                    <a:schemeClr val="dk1"/>
                  </a:solidFill>
                  <a:latin typeface="Arial"/>
                  <a:cs typeface="Arial"/>
                  <a:sym typeface="Arial"/>
                </a:rPr>
                <a:t>결론</a:t>
              </a:r>
              <a:endParaRPr dirty="0"/>
            </a:p>
          </p:txBody>
        </p:sp>
        <p:sp>
          <p:nvSpPr>
            <p:cNvPr id="137" name="Google Shape;137;p2"/>
            <p:cNvSpPr txBox="1"/>
            <p:nvPr/>
          </p:nvSpPr>
          <p:spPr>
            <a:xfrm>
              <a:off x="6256177" y="4352829"/>
              <a:ext cx="3937670" cy="6001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28600" marR="0" lvl="0" indent="-2286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AutoNum type="arabicParenR"/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진행계획</a:t>
              </a:r>
            </a:p>
            <a:p>
              <a:pPr marL="228600" marR="0" lvl="0" indent="-2286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AutoNum type="arabicParenR"/>
              </a:pP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기대효과</a:t>
              </a:r>
            </a:p>
            <a:p>
              <a:pPr marL="228600" marR="0" lvl="0" indent="-2286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AutoNum type="arabicParenR"/>
              </a:pPr>
              <a:endParaRPr lang="ko-KR" altLang="en-US" sz="1100" dirty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4E7C70DE-7281-0195-9ECF-8FF3EA2425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240" b="79574" l="22764" r="79213"/>
                    </a14:imgEffect>
                  </a14:imgLayer>
                </a14:imgProps>
              </a:ext>
            </a:extLst>
          </a:blip>
          <a:srcRect l="15708" t="8323" r="13731" b="12509"/>
          <a:stretch/>
        </p:blipFill>
        <p:spPr>
          <a:xfrm>
            <a:off x="11199355" y="6019086"/>
            <a:ext cx="747719" cy="83891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>
          <a:extLst>
            <a:ext uri="{FF2B5EF4-FFF2-40B4-BE49-F238E27FC236}">
              <a16:creationId xmlns:a16="http://schemas.microsoft.com/office/drawing/2014/main" id="{7326CF66-B589-A5FD-B549-718E3069F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Google Shape;143;p3">
            <a:extLst>
              <a:ext uri="{FF2B5EF4-FFF2-40B4-BE49-F238E27FC236}">
                <a16:creationId xmlns:a16="http://schemas.microsoft.com/office/drawing/2014/main" id="{7BD735B1-FD78-5850-49DB-C5BEB0AD9C0C}"/>
              </a:ext>
            </a:extLst>
          </p:cNvPr>
          <p:cNvCxnSpPr/>
          <p:nvPr/>
        </p:nvCxnSpPr>
        <p:spPr>
          <a:xfrm rot="10800000" flipH="1">
            <a:off x="410795" y="780996"/>
            <a:ext cx="10770552" cy="10750"/>
          </a:xfrm>
          <a:prstGeom prst="straightConnector1">
            <a:avLst/>
          </a:prstGeom>
          <a:noFill/>
          <a:ln w="12700" cap="flat" cmpd="sng">
            <a:solidFill>
              <a:srgbClr val="D0D0D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4" name="Google Shape;144;p3">
            <a:extLst>
              <a:ext uri="{FF2B5EF4-FFF2-40B4-BE49-F238E27FC236}">
                <a16:creationId xmlns:a16="http://schemas.microsoft.com/office/drawing/2014/main" id="{0BD9AB7A-8C23-5D14-ECE5-75679E18F9EA}"/>
              </a:ext>
            </a:extLst>
          </p:cNvPr>
          <p:cNvSpPr/>
          <p:nvPr/>
        </p:nvSpPr>
        <p:spPr>
          <a:xfrm>
            <a:off x="203200" y="780997"/>
            <a:ext cx="1026695" cy="47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endParaRPr sz="2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5" name="Google Shape;145;p3">
            <a:extLst>
              <a:ext uri="{FF2B5EF4-FFF2-40B4-BE49-F238E27FC236}">
                <a16:creationId xmlns:a16="http://schemas.microsoft.com/office/drawing/2014/main" id="{B30D4A14-EF04-C613-E558-C9E206C03C3A}"/>
              </a:ext>
            </a:extLst>
          </p:cNvPr>
          <p:cNvCxnSpPr/>
          <p:nvPr/>
        </p:nvCxnSpPr>
        <p:spPr>
          <a:xfrm>
            <a:off x="327860" y="6432880"/>
            <a:ext cx="11536279" cy="0"/>
          </a:xfrm>
          <a:prstGeom prst="straightConnector1">
            <a:avLst/>
          </a:prstGeom>
          <a:noFill/>
          <a:ln w="9525" cap="flat" cmpd="sng">
            <a:solidFill>
              <a:srgbClr val="FEF5E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6" name="Google Shape;146;p3">
            <a:extLst>
              <a:ext uri="{FF2B5EF4-FFF2-40B4-BE49-F238E27FC236}">
                <a16:creationId xmlns:a16="http://schemas.microsoft.com/office/drawing/2014/main" id="{750C7AAA-662D-BCE3-4997-6F6F6B13D80B}"/>
              </a:ext>
            </a:extLst>
          </p:cNvPr>
          <p:cNvSpPr txBox="1"/>
          <p:nvPr/>
        </p:nvSpPr>
        <p:spPr>
          <a:xfrm>
            <a:off x="203200" y="194286"/>
            <a:ext cx="78361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r>
              <a:rPr lang="en-US" altLang="ko-KR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">
            <a:extLst>
              <a:ext uri="{FF2B5EF4-FFF2-40B4-BE49-F238E27FC236}">
                <a16:creationId xmlns:a16="http://schemas.microsoft.com/office/drawing/2014/main" id="{C0A3E251-C0B5-C9F8-5449-E3BF0BADE477}"/>
              </a:ext>
            </a:extLst>
          </p:cNvPr>
          <p:cNvSpPr txBox="1"/>
          <p:nvPr/>
        </p:nvSpPr>
        <p:spPr>
          <a:xfrm>
            <a:off x="888647" y="319330"/>
            <a:ext cx="771348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ko-KR" alt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결론</a:t>
            </a:r>
          </a:p>
        </p:txBody>
      </p:sp>
      <p:pic>
        <p:nvPicPr>
          <p:cNvPr id="148" name="Google Shape;148;p3">
            <a:extLst>
              <a:ext uri="{FF2B5EF4-FFF2-40B4-BE49-F238E27FC236}">
                <a16:creationId xmlns:a16="http://schemas.microsoft.com/office/drawing/2014/main" id="{AF82A450-48CF-1E03-0960-BB898D16AB5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30186" y="209741"/>
            <a:ext cx="616888" cy="618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191ADA5-6DB6-96DC-EF11-AAD32CA3D8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240" b="79574" l="22764" r="79213"/>
                    </a14:imgEffect>
                  </a14:imgLayer>
                </a14:imgProps>
              </a:ext>
            </a:extLst>
          </a:blip>
          <a:srcRect l="15708" t="8323" r="13731" b="12509"/>
          <a:stretch/>
        </p:blipFill>
        <p:spPr>
          <a:xfrm>
            <a:off x="11199355" y="6019086"/>
            <a:ext cx="747719" cy="83891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EB2E9C32-9403-2789-FDD9-277267D10B35}"/>
              </a:ext>
            </a:extLst>
          </p:cNvPr>
          <p:cNvSpPr txBox="1"/>
          <p:nvPr/>
        </p:nvSpPr>
        <p:spPr>
          <a:xfrm>
            <a:off x="10994065" y="29248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3" name="Google Shape;147;p3">
            <a:extLst>
              <a:ext uri="{FF2B5EF4-FFF2-40B4-BE49-F238E27FC236}">
                <a16:creationId xmlns:a16="http://schemas.microsoft.com/office/drawing/2014/main" id="{6B8187C4-720C-BF67-1E91-C23026D469A9}"/>
              </a:ext>
            </a:extLst>
          </p:cNvPr>
          <p:cNvSpPr txBox="1"/>
          <p:nvPr/>
        </p:nvSpPr>
        <p:spPr>
          <a:xfrm>
            <a:off x="3616700" y="2924855"/>
            <a:ext cx="7713486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ko-KR" altLang="en-US" sz="6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감사합니다</a:t>
            </a:r>
            <a:r>
              <a:rPr lang="en-US" altLang="ko-KR" sz="6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ko-KR" altLang="en-US" sz="66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2827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>
          <a:extLst>
            <a:ext uri="{FF2B5EF4-FFF2-40B4-BE49-F238E27FC236}">
              <a16:creationId xmlns:a16="http://schemas.microsoft.com/office/drawing/2014/main" id="{B898E669-AB9B-D2AB-F323-F5D90FE04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Google Shape;143;p3">
            <a:extLst>
              <a:ext uri="{FF2B5EF4-FFF2-40B4-BE49-F238E27FC236}">
                <a16:creationId xmlns:a16="http://schemas.microsoft.com/office/drawing/2014/main" id="{A92EF697-A8AD-E6E3-6A81-C2DCF5A27374}"/>
              </a:ext>
            </a:extLst>
          </p:cNvPr>
          <p:cNvCxnSpPr/>
          <p:nvPr/>
        </p:nvCxnSpPr>
        <p:spPr>
          <a:xfrm rot="10800000" flipH="1">
            <a:off x="410795" y="780996"/>
            <a:ext cx="10770552" cy="10750"/>
          </a:xfrm>
          <a:prstGeom prst="straightConnector1">
            <a:avLst/>
          </a:prstGeom>
          <a:noFill/>
          <a:ln w="12700" cap="flat" cmpd="sng">
            <a:solidFill>
              <a:srgbClr val="D0D0D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4" name="Google Shape;144;p3">
            <a:extLst>
              <a:ext uri="{FF2B5EF4-FFF2-40B4-BE49-F238E27FC236}">
                <a16:creationId xmlns:a16="http://schemas.microsoft.com/office/drawing/2014/main" id="{587A751B-3DDF-797E-AA7D-72D1550F5A76}"/>
              </a:ext>
            </a:extLst>
          </p:cNvPr>
          <p:cNvSpPr/>
          <p:nvPr/>
        </p:nvSpPr>
        <p:spPr>
          <a:xfrm>
            <a:off x="203200" y="780997"/>
            <a:ext cx="1026695" cy="47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endParaRPr sz="2400" b="0" i="0" u="none" strike="noStrike" cap="none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5" name="Google Shape;145;p3">
            <a:extLst>
              <a:ext uri="{FF2B5EF4-FFF2-40B4-BE49-F238E27FC236}">
                <a16:creationId xmlns:a16="http://schemas.microsoft.com/office/drawing/2014/main" id="{5DD766CB-3DB8-ABDB-3F81-7275C5E212C1}"/>
              </a:ext>
            </a:extLst>
          </p:cNvPr>
          <p:cNvCxnSpPr/>
          <p:nvPr/>
        </p:nvCxnSpPr>
        <p:spPr>
          <a:xfrm>
            <a:off x="327860" y="6432880"/>
            <a:ext cx="11536279" cy="0"/>
          </a:xfrm>
          <a:prstGeom prst="straightConnector1">
            <a:avLst/>
          </a:prstGeom>
          <a:noFill/>
          <a:ln w="9525" cap="flat" cmpd="sng">
            <a:solidFill>
              <a:srgbClr val="FEF5E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6" name="Google Shape;146;p3">
            <a:extLst>
              <a:ext uri="{FF2B5EF4-FFF2-40B4-BE49-F238E27FC236}">
                <a16:creationId xmlns:a16="http://schemas.microsoft.com/office/drawing/2014/main" id="{BE8F7A2A-3A1A-ABD8-D5DF-8F79AB3EC8C5}"/>
              </a:ext>
            </a:extLst>
          </p:cNvPr>
          <p:cNvSpPr txBox="1"/>
          <p:nvPr/>
        </p:nvSpPr>
        <p:spPr>
          <a:xfrm>
            <a:off x="203200" y="194286"/>
            <a:ext cx="78361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">
            <a:extLst>
              <a:ext uri="{FF2B5EF4-FFF2-40B4-BE49-F238E27FC236}">
                <a16:creationId xmlns:a16="http://schemas.microsoft.com/office/drawing/2014/main" id="{8A9202B7-E16B-B7B1-68CB-953A9EFF8656}"/>
              </a:ext>
            </a:extLst>
          </p:cNvPr>
          <p:cNvSpPr txBox="1"/>
          <p:nvPr/>
        </p:nvSpPr>
        <p:spPr>
          <a:xfrm>
            <a:off x="888647" y="319330"/>
            <a:ext cx="771348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lang="ko-KR" alt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개요</a:t>
            </a:r>
            <a:r>
              <a:rPr lang="en-US" altLang="ko-KR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</a:t>
            </a:r>
            <a:r>
              <a:rPr lang="ko-KR" alt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배경</a:t>
            </a:r>
            <a:r>
              <a:rPr lang="en-US" altLang="ko-KR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3">
            <a:extLst>
              <a:ext uri="{FF2B5EF4-FFF2-40B4-BE49-F238E27FC236}">
                <a16:creationId xmlns:a16="http://schemas.microsoft.com/office/drawing/2014/main" id="{1D0E6861-6D5C-9B9F-D155-A612651A7A5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30186" y="209741"/>
            <a:ext cx="616888" cy="618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EEBA2F1-FE26-0F82-1F8E-1CACBDA83E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240" b="79574" l="22764" r="79213"/>
                    </a14:imgEffect>
                  </a14:imgLayer>
                </a14:imgProps>
              </a:ext>
            </a:extLst>
          </a:blip>
          <a:srcRect l="15708" t="8323" r="13731" b="12509"/>
          <a:stretch/>
        </p:blipFill>
        <p:spPr>
          <a:xfrm>
            <a:off x="11199355" y="6019086"/>
            <a:ext cx="747719" cy="838914"/>
          </a:xfrm>
          <a:prstGeom prst="rect">
            <a:avLst/>
          </a:prstGeom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961F21CE-5BD6-CDA3-3BB2-9641D661B2CD}"/>
              </a:ext>
            </a:extLst>
          </p:cNvPr>
          <p:cNvSpPr/>
          <p:nvPr/>
        </p:nvSpPr>
        <p:spPr>
          <a:xfrm>
            <a:off x="1485632" y="1335191"/>
            <a:ext cx="5436289" cy="4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ko-KR" altLang="en-US" sz="3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결합을 위한 절차</a:t>
            </a:r>
            <a:endParaRPr lang="en-US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1970917-BB78-75D8-3947-BDA80D4D2068}"/>
              </a:ext>
            </a:extLst>
          </p:cNvPr>
          <p:cNvGrpSpPr/>
          <p:nvPr/>
        </p:nvGrpSpPr>
        <p:grpSpPr>
          <a:xfrm>
            <a:off x="1229895" y="1919629"/>
            <a:ext cx="9928682" cy="4938371"/>
            <a:chOff x="1187738" y="1919629"/>
            <a:chExt cx="9928682" cy="493837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FAE9275-8766-3A1B-0112-B8AC33DA8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19078" y="1919629"/>
              <a:ext cx="5997342" cy="4938371"/>
            </a:xfrm>
            <a:prstGeom prst="rect">
              <a:avLst/>
            </a:prstGeom>
          </p:spPr>
        </p:pic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B31A4F3-6597-E359-71FE-48D998674AB9}"/>
                </a:ext>
              </a:extLst>
            </p:cNvPr>
            <p:cNvGrpSpPr/>
            <p:nvPr/>
          </p:nvGrpSpPr>
          <p:grpSpPr>
            <a:xfrm>
              <a:off x="1187738" y="1951445"/>
              <a:ext cx="3599770" cy="1053797"/>
              <a:chOff x="1187738" y="1951445"/>
              <a:chExt cx="3599770" cy="1270098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CC181BEA-320F-19A5-CAAB-4743CC5AEBE2}"/>
                  </a:ext>
                </a:extLst>
              </p:cNvPr>
              <p:cNvGrpSpPr/>
              <p:nvPr/>
            </p:nvGrpSpPr>
            <p:grpSpPr>
              <a:xfrm>
                <a:off x="1187738" y="1951445"/>
                <a:ext cx="3599770" cy="1270098"/>
                <a:chOff x="1384825" y="2216241"/>
                <a:chExt cx="3599770" cy="1270098"/>
              </a:xfrm>
            </p:grpSpPr>
            <p:sp>
              <p:nvSpPr>
                <p:cNvPr id="23" name="모서리가 둥근 직사각형 22">
                  <a:extLst>
                    <a:ext uri="{FF2B5EF4-FFF2-40B4-BE49-F238E27FC236}">
                      <a16:creationId xmlns:a16="http://schemas.microsoft.com/office/drawing/2014/main" id="{CA26E45A-F562-E5B0-BD22-5B3828FE5DED}"/>
                    </a:ext>
                  </a:extLst>
                </p:cNvPr>
                <p:cNvSpPr/>
                <p:nvPr/>
              </p:nvSpPr>
              <p:spPr>
                <a:xfrm>
                  <a:off x="1384825" y="2216241"/>
                  <a:ext cx="3599770" cy="1270098"/>
                </a:xfrm>
                <a:prstGeom prst="roundRect">
                  <a:avLst/>
                </a:prstGeom>
                <a:noFill/>
                <a:ln>
                  <a:solidFill>
                    <a:srgbClr val="F4E7D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9" name="Google Shape;150;p3">
                  <a:extLst>
                    <a:ext uri="{FF2B5EF4-FFF2-40B4-BE49-F238E27FC236}">
                      <a16:creationId xmlns:a16="http://schemas.microsoft.com/office/drawing/2014/main" id="{D48F18D3-8FB0-5E49-A179-5E68490904F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10711" y="2322763"/>
                  <a:ext cx="2347996" cy="5184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vert="horz" wrap="square" lIns="91425" tIns="45700" rIns="91425" bIns="45700" rtlCol="0" anchor="t" anchorCtr="0">
                  <a:normAutofit fontScale="92500" lnSpcReduction="20000"/>
                </a:bodyPr>
                <a:lstStyle>
                  <a:lvl1pPr marL="228600" indent="-228600" algn="l" defTabSz="914400" rtl="0" eaLnBrk="1" latinLnBrk="1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50000"/>
                    </a:lnSpc>
                    <a:spcBef>
                      <a:spcPts val="0"/>
                    </a:spcBef>
                    <a:buClr>
                      <a:schemeClr val="dk1"/>
                    </a:buClr>
                    <a:buSzPts val="1400"/>
                    <a:buFont typeface="Arial" panose="020B0604020202020204" pitchFamily="34" charset="0"/>
                    <a:buNone/>
                  </a:pPr>
                  <a:r>
                    <a:rPr lang="ko-KR" altLang="en-US" sz="1800" dirty="0">
                      <a:latin typeface="Arial"/>
                      <a:ea typeface="Arial"/>
                      <a:cs typeface="Arial"/>
                      <a:sym typeface="Arial"/>
                    </a:rPr>
                    <a:t>데이터 소유자와 협의</a:t>
                  </a:r>
                </a:p>
              </p:txBody>
            </p: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3E2716D-1D0D-1F52-E73B-7880E6DC80F3}"/>
                  </a:ext>
                </a:extLst>
              </p:cNvPr>
              <p:cNvSpPr txBox="1"/>
              <p:nvPr/>
            </p:nvSpPr>
            <p:spPr>
              <a:xfrm>
                <a:off x="1885211" y="2649581"/>
                <a:ext cx="21755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600" dirty="0">
                    <a:solidFill>
                      <a:srgbClr val="37512F"/>
                    </a:solidFill>
                  </a:rPr>
                  <a:t>공통된 식별정보 판단</a:t>
                </a: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AFB6E14D-76C2-A8E7-74C0-661D066A1399}"/>
                </a:ext>
              </a:extLst>
            </p:cNvPr>
            <p:cNvGrpSpPr/>
            <p:nvPr/>
          </p:nvGrpSpPr>
          <p:grpSpPr>
            <a:xfrm>
              <a:off x="1229895" y="3458367"/>
              <a:ext cx="3599770" cy="1053797"/>
              <a:chOff x="1187738" y="1951445"/>
              <a:chExt cx="3599770" cy="1270098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EAA6D17F-48DE-D6C6-254A-66A9D4133333}"/>
                  </a:ext>
                </a:extLst>
              </p:cNvPr>
              <p:cNvGrpSpPr/>
              <p:nvPr/>
            </p:nvGrpSpPr>
            <p:grpSpPr>
              <a:xfrm>
                <a:off x="1187738" y="1951445"/>
                <a:ext cx="3599770" cy="1270098"/>
                <a:chOff x="1384825" y="2216241"/>
                <a:chExt cx="3599770" cy="1270098"/>
              </a:xfrm>
            </p:grpSpPr>
            <p:sp>
              <p:nvSpPr>
                <p:cNvPr id="40" name="모서리가 둥근 직사각형 39">
                  <a:extLst>
                    <a:ext uri="{FF2B5EF4-FFF2-40B4-BE49-F238E27FC236}">
                      <a16:creationId xmlns:a16="http://schemas.microsoft.com/office/drawing/2014/main" id="{78CB838B-243A-2B70-54E8-9A6FE8A733F7}"/>
                    </a:ext>
                  </a:extLst>
                </p:cNvPr>
                <p:cNvSpPr/>
                <p:nvPr/>
              </p:nvSpPr>
              <p:spPr>
                <a:xfrm>
                  <a:off x="1384825" y="2216241"/>
                  <a:ext cx="3599770" cy="1270098"/>
                </a:xfrm>
                <a:prstGeom prst="roundRect">
                  <a:avLst/>
                </a:prstGeom>
                <a:noFill/>
                <a:ln>
                  <a:solidFill>
                    <a:srgbClr val="F4E7D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1" name="Google Shape;150;p3">
                  <a:extLst>
                    <a:ext uri="{FF2B5EF4-FFF2-40B4-BE49-F238E27FC236}">
                      <a16:creationId xmlns:a16="http://schemas.microsoft.com/office/drawing/2014/main" id="{AAC619FA-AEB3-CE90-8AC1-F237428A9D0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254943" y="2320697"/>
                  <a:ext cx="1775219" cy="5184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vert="horz" wrap="square" lIns="91425" tIns="45700" rIns="91425" bIns="45700" rtlCol="0" anchor="t" anchorCtr="0">
                  <a:normAutofit fontScale="92500" lnSpcReduction="20000"/>
                </a:bodyPr>
                <a:lstStyle>
                  <a:lvl1pPr marL="228600" indent="-228600" algn="l" defTabSz="914400" rtl="0" eaLnBrk="1" latinLnBrk="1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50000"/>
                    </a:lnSpc>
                    <a:spcBef>
                      <a:spcPts val="0"/>
                    </a:spcBef>
                    <a:buClr>
                      <a:schemeClr val="dk1"/>
                    </a:buClr>
                    <a:buSzPts val="1400"/>
                    <a:buFont typeface="Arial" panose="020B0604020202020204" pitchFamily="34" charset="0"/>
                    <a:buNone/>
                  </a:pPr>
                  <a:r>
                    <a:rPr lang="ko-KR" altLang="en-US" sz="1800" dirty="0">
                      <a:latin typeface="Arial"/>
                      <a:ea typeface="Arial"/>
                      <a:cs typeface="Arial"/>
                      <a:sym typeface="Arial"/>
                    </a:rPr>
                    <a:t>결합키 관리기관</a:t>
                  </a:r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A7A373C-368F-B009-27A6-360F970A4034}"/>
                  </a:ext>
                </a:extLst>
              </p:cNvPr>
              <p:cNvSpPr txBox="1"/>
              <p:nvPr/>
            </p:nvSpPr>
            <p:spPr>
              <a:xfrm>
                <a:off x="1555981" y="2665024"/>
                <a:ext cx="2863284" cy="4080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600" dirty="0">
                    <a:solidFill>
                      <a:srgbClr val="37512F"/>
                    </a:solidFill>
                  </a:rPr>
                  <a:t>해시함수를 통해 결합키 생성</a:t>
                </a: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BCE5BDC-B695-DC26-A4BC-7937EA9D8426}"/>
                </a:ext>
              </a:extLst>
            </p:cNvPr>
            <p:cNvGrpSpPr/>
            <p:nvPr/>
          </p:nvGrpSpPr>
          <p:grpSpPr>
            <a:xfrm>
              <a:off x="1229895" y="4965289"/>
              <a:ext cx="3599770" cy="1053797"/>
              <a:chOff x="1187738" y="1951445"/>
              <a:chExt cx="3599770" cy="1270098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A5B8C32-3467-3436-7435-B9D70E1FDA98}"/>
                  </a:ext>
                </a:extLst>
              </p:cNvPr>
              <p:cNvGrpSpPr/>
              <p:nvPr/>
            </p:nvGrpSpPr>
            <p:grpSpPr>
              <a:xfrm>
                <a:off x="1187738" y="1951445"/>
                <a:ext cx="3599770" cy="1270098"/>
                <a:chOff x="1384825" y="2216241"/>
                <a:chExt cx="3599770" cy="1270098"/>
              </a:xfrm>
            </p:grpSpPr>
            <p:sp>
              <p:nvSpPr>
                <p:cNvPr id="45" name="모서리가 둥근 직사각형 44">
                  <a:extLst>
                    <a:ext uri="{FF2B5EF4-FFF2-40B4-BE49-F238E27FC236}">
                      <a16:creationId xmlns:a16="http://schemas.microsoft.com/office/drawing/2014/main" id="{0D4EB556-E085-B6FC-DAD1-99A9037E72B9}"/>
                    </a:ext>
                  </a:extLst>
                </p:cNvPr>
                <p:cNvSpPr/>
                <p:nvPr/>
              </p:nvSpPr>
              <p:spPr>
                <a:xfrm>
                  <a:off x="1384825" y="2216241"/>
                  <a:ext cx="3599770" cy="1270098"/>
                </a:xfrm>
                <a:prstGeom prst="roundRect">
                  <a:avLst/>
                </a:prstGeom>
                <a:noFill/>
                <a:ln>
                  <a:solidFill>
                    <a:srgbClr val="F4E7D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6" name="Google Shape;150;p3">
                  <a:extLst>
                    <a:ext uri="{FF2B5EF4-FFF2-40B4-BE49-F238E27FC236}">
                      <a16:creationId xmlns:a16="http://schemas.microsoft.com/office/drawing/2014/main" id="{4A1FBD7D-AE31-CE7D-D842-1BCDFC0592E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337747" y="2322763"/>
                  <a:ext cx="1580383" cy="5184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vert="horz" wrap="square" lIns="91425" tIns="45700" rIns="91425" bIns="45700" rtlCol="0" anchor="t" anchorCtr="0">
                  <a:normAutofit fontScale="92500" lnSpcReduction="20000"/>
                </a:bodyPr>
                <a:lstStyle>
                  <a:lvl1pPr marL="228600" indent="-228600" algn="l" defTabSz="914400" rtl="0" eaLnBrk="1" latinLnBrk="1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50000"/>
                    </a:lnSpc>
                    <a:spcBef>
                      <a:spcPts val="0"/>
                    </a:spcBef>
                    <a:buClr>
                      <a:schemeClr val="dk1"/>
                    </a:buClr>
                    <a:buSzPts val="1400"/>
                    <a:buFont typeface="Arial" panose="020B0604020202020204" pitchFamily="34" charset="0"/>
                    <a:buNone/>
                  </a:pPr>
                  <a:r>
                    <a:rPr lang="ko-KR" altLang="en-US" sz="1800" dirty="0">
                      <a:latin typeface="Arial"/>
                      <a:ea typeface="Arial"/>
                      <a:cs typeface="Arial"/>
                      <a:sym typeface="Arial"/>
                    </a:rPr>
                    <a:t>결합 전문기관</a:t>
                  </a:r>
                </a:p>
              </p:txBody>
            </p: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AE0B45-482D-6FF3-2143-43FEC794F01B}"/>
                  </a:ext>
                </a:extLst>
              </p:cNvPr>
              <p:cNvSpPr txBox="1"/>
              <p:nvPr/>
            </p:nvSpPr>
            <p:spPr>
              <a:xfrm>
                <a:off x="1885211" y="2649581"/>
                <a:ext cx="2247731" cy="4080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600" dirty="0">
                    <a:solidFill>
                      <a:srgbClr val="37512F"/>
                    </a:solidFill>
                  </a:rPr>
                  <a:t>결합 수행 및 반출심사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3676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Google Shape;143;p3"/>
          <p:cNvCxnSpPr/>
          <p:nvPr/>
        </p:nvCxnSpPr>
        <p:spPr>
          <a:xfrm rot="10800000" flipH="1">
            <a:off x="410795" y="780996"/>
            <a:ext cx="10770552" cy="10750"/>
          </a:xfrm>
          <a:prstGeom prst="straightConnector1">
            <a:avLst/>
          </a:prstGeom>
          <a:noFill/>
          <a:ln w="12700" cap="flat" cmpd="sng">
            <a:solidFill>
              <a:srgbClr val="D0D0D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4" name="Google Shape;144;p3"/>
          <p:cNvSpPr/>
          <p:nvPr/>
        </p:nvSpPr>
        <p:spPr>
          <a:xfrm>
            <a:off x="203200" y="780997"/>
            <a:ext cx="1026695" cy="47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endParaRPr sz="2400" b="0" i="0" u="none" strike="noStrike" cap="none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5" name="Google Shape;145;p3"/>
          <p:cNvCxnSpPr/>
          <p:nvPr/>
        </p:nvCxnSpPr>
        <p:spPr>
          <a:xfrm>
            <a:off x="327860" y="6432880"/>
            <a:ext cx="11536279" cy="0"/>
          </a:xfrm>
          <a:prstGeom prst="straightConnector1">
            <a:avLst/>
          </a:prstGeom>
          <a:noFill/>
          <a:ln w="9525" cap="flat" cmpd="sng">
            <a:solidFill>
              <a:srgbClr val="FEF5E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6" name="Google Shape;146;p3"/>
          <p:cNvSpPr txBox="1"/>
          <p:nvPr/>
        </p:nvSpPr>
        <p:spPr>
          <a:xfrm>
            <a:off x="203200" y="194286"/>
            <a:ext cx="78361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"/>
          <p:cNvSpPr txBox="1"/>
          <p:nvPr/>
        </p:nvSpPr>
        <p:spPr>
          <a:xfrm>
            <a:off x="888647" y="319330"/>
            <a:ext cx="771348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lang="ko-KR" alt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개요 </a:t>
            </a:r>
            <a:r>
              <a:rPr lang="en-US" altLang="ko-KR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ko-KR" alt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배경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30186" y="209741"/>
            <a:ext cx="616888" cy="6182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D15C46C0-37B6-5A88-A4BC-C428C1932373}"/>
              </a:ext>
            </a:extLst>
          </p:cNvPr>
          <p:cNvGrpSpPr/>
          <p:nvPr/>
        </p:nvGrpSpPr>
        <p:grpSpPr>
          <a:xfrm>
            <a:off x="1487177" y="2216241"/>
            <a:ext cx="3898861" cy="1700502"/>
            <a:chOff x="1085734" y="2216241"/>
            <a:chExt cx="3898861" cy="1700502"/>
          </a:xfrm>
        </p:grpSpPr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086C000A-4A59-5926-26AF-16C571F11CA4}"/>
                </a:ext>
              </a:extLst>
            </p:cNvPr>
            <p:cNvSpPr/>
            <p:nvPr/>
          </p:nvSpPr>
          <p:spPr>
            <a:xfrm>
              <a:off x="1384825" y="2216241"/>
              <a:ext cx="3599770" cy="1700502"/>
            </a:xfrm>
            <a:prstGeom prst="roundRect">
              <a:avLst/>
            </a:prstGeom>
            <a:noFill/>
            <a:ln>
              <a:solidFill>
                <a:srgbClr val="F4E7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737E79C-D0D8-F106-D8A8-79346E0780B2}"/>
                </a:ext>
              </a:extLst>
            </p:cNvPr>
            <p:cNvGrpSpPr/>
            <p:nvPr/>
          </p:nvGrpSpPr>
          <p:grpSpPr>
            <a:xfrm>
              <a:off x="1085734" y="2320697"/>
              <a:ext cx="2985083" cy="1221047"/>
              <a:chOff x="1085734" y="2320697"/>
              <a:chExt cx="2985083" cy="1221047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1B42D85-36EC-A5AA-F0C0-83EAB0970531}"/>
                  </a:ext>
                </a:extLst>
              </p:cNvPr>
              <p:cNvSpPr/>
              <p:nvPr/>
            </p:nvSpPr>
            <p:spPr>
              <a:xfrm>
                <a:off x="1085734" y="2354148"/>
                <a:ext cx="641466" cy="655729"/>
              </a:xfrm>
              <a:prstGeom prst="rect">
                <a:avLst/>
              </a:prstGeom>
              <a:solidFill>
                <a:srgbClr val="F2EEE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200" b="1" dirty="0"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endParaRPr>
              </a:p>
            </p:txBody>
          </p:sp>
          <p:sp>
            <p:nvSpPr>
              <p:cNvPr id="6" name="Google Shape;150;p3">
                <a:extLst>
                  <a:ext uri="{FF2B5EF4-FFF2-40B4-BE49-F238E27FC236}">
                    <a16:creationId xmlns:a16="http://schemas.microsoft.com/office/drawing/2014/main" id="{806C5DD1-B4B0-BCFE-ED3B-4482768D39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2565" y="2320697"/>
                <a:ext cx="2248252" cy="4883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91425" tIns="45700" rIns="91425" bIns="45700" rtlCol="0" anchor="t" anchorCtr="0">
                <a:normAutofit lnSpcReduction="1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Clr>
                    <a:schemeClr val="dk1"/>
                  </a:buClr>
                  <a:buSzPts val="1400"/>
                  <a:buFont typeface="Arial" panose="020B0604020202020204" pitchFamily="34" charset="0"/>
                  <a:buNone/>
                </a:pPr>
                <a:r>
                  <a:rPr lang="ko-KR" altLang="en-US" sz="1800" dirty="0">
                    <a:latin typeface="Arial"/>
                    <a:ea typeface="Arial"/>
                    <a:cs typeface="Arial"/>
                    <a:sym typeface="Arial"/>
                  </a:rPr>
                  <a:t>자율성 제약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A7A989-2CBB-7A4C-10C7-D925296592E4}"/>
                  </a:ext>
                </a:extLst>
              </p:cNvPr>
              <p:cNvSpPr txBox="1"/>
              <p:nvPr/>
            </p:nvSpPr>
            <p:spPr>
              <a:xfrm>
                <a:off x="1822565" y="2956969"/>
                <a:ext cx="17652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600" dirty="0">
                    <a:solidFill>
                      <a:srgbClr val="37512F"/>
                    </a:solidFill>
                  </a:rPr>
                  <a:t>데이터 소유자의 </a:t>
                </a:r>
                <a:endParaRPr kumimoji="1" lang="en-US" altLang="ko-KR" sz="1600" dirty="0">
                  <a:solidFill>
                    <a:srgbClr val="37512F"/>
                  </a:solidFill>
                </a:endParaRPr>
              </a:p>
              <a:p>
                <a:r>
                  <a:rPr kumimoji="1" lang="ko-KR" altLang="en-US" sz="1600" dirty="0">
                    <a:solidFill>
                      <a:srgbClr val="37512F"/>
                    </a:solidFill>
                  </a:rPr>
                  <a:t>결합 자율성 부족</a:t>
                </a:r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79C1615-B497-44B7-6743-2DD123AEFCCF}"/>
              </a:ext>
            </a:extLst>
          </p:cNvPr>
          <p:cNvGrpSpPr/>
          <p:nvPr/>
        </p:nvGrpSpPr>
        <p:grpSpPr>
          <a:xfrm>
            <a:off x="5833297" y="2234829"/>
            <a:ext cx="3909148" cy="1700502"/>
            <a:chOff x="5476458" y="2234829"/>
            <a:chExt cx="3909148" cy="1700502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A404BFF5-5198-349D-BD30-EF3659120020}"/>
                </a:ext>
              </a:extLst>
            </p:cNvPr>
            <p:cNvSpPr/>
            <p:nvPr/>
          </p:nvSpPr>
          <p:spPr>
            <a:xfrm>
              <a:off x="5785836" y="2234829"/>
              <a:ext cx="3599770" cy="1700502"/>
            </a:xfrm>
            <a:prstGeom prst="roundRect">
              <a:avLst/>
            </a:prstGeom>
            <a:noFill/>
            <a:ln>
              <a:solidFill>
                <a:srgbClr val="F4E7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0DD6ECE-8961-A0FB-2394-025D1B876291}"/>
                </a:ext>
              </a:extLst>
            </p:cNvPr>
            <p:cNvGrpSpPr/>
            <p:nvPr/>
          </p:nvGrpSpPr>
          <p:grpSpPr>
            <a:xfrm>
              <a:off x="5476458" y="2320697"/>
              <a:ext cx="3022246" cy="1271846"/>
              <a:chOff x="4834184" y="2320697"/>
              <a:chExt cx="3022246" cy="1271846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FBA3A98-323B-0D1F-5C4E-960899698691}"/>
                  </a:ext>
                </a:extLst>
              </p:cNvPr>
              <p:cNvSpPr/>
              <p:nvPr/>
            </p:nvSpPr>
            <p:spPr>
              <a:xfrm>
                <a:off x="4834184" y="2354148"/>
                <a:ext cx="641466" cy="655729"/>
              </a:xfrm>
              <a:prstGeom prst="rect">
                <a:avLst/>
              </a:prstGeom>
              <a:solidFill>
                <a:srgbClr val="F2EEE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200" b="1" dirty="0"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endParaRPr>
              </a:p>
            </p:txBody>
          </p:sp>
          <p:sp>
            <p:nvSpPr>
              <p:cNvPr id="10" name="Google Shape;150;p3">
                <a:extLst>
                  <a:ext uri="{FF2B5EF4-FFF2-40B4-BE49-F238E27FC236}">
                    <a16:creationId xmlns:a16="http://schemas.microsoft.com/office/drawing/2014/main" id="{B8EA96F0-3873-5587-B8E6-0203F978B3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92226" y="2320697"/>
                <a:ext cx="2248252" cy="4883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91425" tIns="45700" rIns="91425" bIns="45700" rtlCol="0" anchor="t" anchorCtr="0">
                <a:normAutofit lnSpcReduction="1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Clr>
                    <a:schemeClr val="dk1"/>
                  </a:buClr>
                  <a:buSzPts val="1400"/>
                  <a:buFont typeface="Arial" panose="020B0604020202020204" pitchFamily="34" charset="0"/>
                  <a:buNone/>
                </a:pPr>
                <a:r>
                  <a:rPr lang="ko-KR" altLang="en-US" sz="1800" dirty="0">
                    <a:latin typeface="Arial"/>
                    <a:ea typeface="Arial"/>
                    <a:cs typeface="Arial"/>
                    <a:sym typeface="Arial"/>
                  </a:rPr>
                  <a:t>처리속도 한계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64BB3F-E199-59C4-E01E-FB561A0E48DF}"/>
                  </a:ext>
                </a:extLst>
              </p:cNvPr>
              <p:cNvSpPr txBox="1"/>
              <p:nvPr/>
            </p:nvSpPr>
            <p:spPr>
              <a:xfrm>
                <a:off x="5475650" y="3007768"/>
                <a:ext cx="238078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600" dirty="0">
                    <a:solidFill>
                      <a:srgbClr val="37512F"/>
                    </a:solidFill>
                  </a:rPr>
                  <a:t>결합 요청부터 완료까지</a:t>
                </a:r>
                <a:endParaRPr kumimoji="1" lang="en-US" altLang="ko-KR" sz="1600" dirty="0">
                  <a:solidFill>
                    <a:srgbClr val="37512F"/>
                  </a:solidFill>
                </a:endParaRPr>
              </a:p>
              <a:p>
                <a:r>
                  <a:rPr kumimoji="1" lang="ko-KR" altLang="en-US" sz="1600" dirty="0">
                    <a:solidFill>
                      <a:srgbClr val="37512F"/>
                    </a:solidFill>
                  </a:rPr>
                  <a:t>시간 소요 과다</a:t>
                </a:r>
              </a:p>
            </p:txBody>
          </p:sp>
        </p:grpSp>
      </p:grp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755A6965-0902-6ADA-7967-BC5F943D57CE}"/>
              </a:ext>
            </a:extLst>
          </p:cNvPr>
          <p:cNvSpPr/>
          <p:nvPr/>
        </p:nvSpPr>
        <p:spPr>
          <a:xfrm>
            <a:off x="1782553" y="4152839"/>
            <a:ext cx="8004495" cy="1700502"/>
          </a:xfrm>
          <a:prstGeom prst="roundRect">
            <a:avLst/>
          </a:prstGeom>
          <a:noFill/>
          <a:ln>
            <a:solidFill>
              <a:srgbClr val="F4E7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088ADDC-D5EC-D348-0B20-07EB91A6A890}"/>
              </a:ext>
            </a:extLst>
          </p:cNvPr>
          <p:cNvGrpSpPr/>
          <p:nvPr/>
        </p:nvGrpSpPr>
        <p:grpSpPr>
          <a:xfrm>
            <a:off x="1487177" y="4341864"/>
            <a:ext cx="7114956" cy="1262190"/>
            <a:chOff x="1085734" y="4341864"/>
            <a:chExt cx="7114956" cy="126219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297CF81-FDCE-125B-BF0E-1A7C35CE3481}"/>
                </a:ext>
              </a:extLst>
            </p:cNvPr>
            <p:cNvSpPr/>
            <p:nvPr/>
          </p:nvSpPr>
          <p:spPr>
            <a:xfrm>
              <a:off x="1085734" y="4341864"/>
              <a:ext cx="641466" cy="655729"/>
            </a:xfrm>
            <a:prstGeom prst="rect">
              <a:avLst/>
            </a:prstGeom>
            <a:solidFill>
              <a:srgbClr val="F2EE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200" b="1" dirty="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13" name="Google Shape;150;p3">
              <a:extLst>
                <a:ext uri="{FF2B5EF4-FFF2-40B4-BE49-F238E27FC236}">
                  <a16:creationId xmlns:a16="http://schemas.microsoft.com/office/drawing/2014/main" id="{0F4BEF43-C179-2494-535A-5B055DEACFC4}"/>
                </a:ext>
              </a:extLst>
            </p:cNvPr>
            <p:cNvSpPr txBox="1">
              <a:spLocks/>
            </p:cNvSpPr>
            <p:nvPr/>
          </p:nvSpPr>
          <p:spPr>
            <a:xfrm>
              <a:off x="1828798" y="4341864"/>
              <a:ext cx="2248252" cy="4883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 anchorCtr="0">
              <a:normAutofit lnSpcReduction="10000"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spcBef>
                  <a:spcPts val="0"/>
                </a:spcBef>
                <a:buClr>
                  <a:schemeClr val="dk1"/>
                </a:buClr>
                <a:buSzPts val="1400"/>
                <a:buFont typeface="Arial" panose="020B0604020202020204" pitchFamily="34" charset="0"/>
                <a:buNone/>
              </a:pPr>
              <a:r>
                <a:rPr lang="ko-KR" altLang="en-US" sz="1800" dirty="0">
                  <a:latin typeface="Arial"/>
                  <a:ea typeface="Arial"/>
                  <a:cs typeface="Arial"/>
                  <a:sym typeface="Arial"/>
                </a:rPr>
                <a:t>전문기관 중심 구조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CFF4434-2B5A-FC83-0EDF-9CDB3823F0AA}"/>
                </a:ext>
              </a:extLst>
            </p:cNvPr>
            <p:cNvSpPr txBox="1"/>
            <p:nvPr/>
          </p:nvSpPr>
          <p:spPr>
            <a:xfrm>
              <a:off x="1727200" y="5019279"/>
              <a:ext cx="64734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600" dirty="0">
                  <a:solidFill>
                    <a:srgbClr val="37512F"/>
                  </a:solidFill>
                </a:rPr>
                <a:t>결합 과정이 결합 전문기관 및 결합키 관리기관을 통해 </a:t>
              </a:r>
              <a:endParaRPr kumimoji="1" lang="en-US" altLang="ko-KR" sz="1600" dirty="0">
                <a:solidFill>
                  <a:srgbClr val="37512F"/>
                </a:solidFill>
              </a:endParaRPr>
            </a:p>
            <a:p>
              <a:r>
                <a:rPr kumimoji="1" lang="ko-KR" altLang="en-US" sz="1600" dirty="0">
                  <a:solidFill>
                    <a:srgbClr val="37512F"/>
                  </a:solidFill>
                </a:rPr>
                <a:t>이루어져 의존도 문제가 발생</a:t>
              </a: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9D6FBDF4-BF50-E85B-0AF2-867ED83921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240" b="79574" l="22764" r="79213"/>
                    </a14:imgEffect>
                  </a14:imgLayer>
                </a14:imgProps>
              </a:ext>
            </a:extLst>
          </a:blip>
          <a:srcRect l="15708" t="8323" r="13731" b="12509"/>
          <a:stretch/>
        </p:blipFill>
        <p:spPr>
          <a:xfrm>
            <a:off x="11199355" y="6019086"/>
            <a:ext cx="747719" cy="838914"/>
          </a:xfrm>
          <a:prstGeom prst="rect">
            <a:avLst/>
          </a:prstGeom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77046DB5-1C29-6FFC-98CF-691DE8441995}"/>
              </a:ext>
            </a:extLst>
          </p:cNvPr>
          <p:cNvSpPr/>
          <p:nvPr/>
        </p:nvSpPr>
        <p:spPr>
          <a:xfrm>
            <a:off x="1487177" y="1428694"/>
            <a:ext cx="5436289" cy="4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ko-KR" altLang="en-US" sz="3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현재 결합 시스템의 문제점</a:t>
            </a:r>
            <a:endParaRPr lang="en-US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5" name="Image 1" descr="preencoded.png">
            <a:extLst>
              <a:ext uri="{FF2B5EF4-FFF2-40B4-BE49-F238E27FC236}">
                <a16:creationId xmlns:a16="http://schemas.microsoft.com/office/drawing/2014/main" id="{0923A1BC-0121-7205-3BB3-60916C1164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1260" y="4413448"/>
            <a:ext cx="388416" cy="485587"/>
          </a:xfrm>
          <a:prstGeom prst="rect">
            <a:avLst/>
          </a:prstGeom>
        </p:spPr>
      </p:pic>
      <p:pic>
        <p:nvPicPr>
          <p:cNvPr id="26" name="Image 3" descr="preencoded.png">
            <a:extLst>
              <a:ext uri="{FF2B5EF4-FFF2-40B4-BE49-F238E27FC236}">
                <a16:creationId xmlns:a16="http://schemas.microsoft.com/office/drawing/2014/main" id="{5429AB72-495B-2D67-326A-804B3D24D8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8467" y="2438345"/>
            <a:ext cx="388416" cy="485587"/>
          </a:xfrm>
          <a:prstGeom prst="rect">
            <a:avLst/>
          </a:prstGeom>
        </p:spPr>
      </p:pic>
      <p:pic>
        <p:nvPicPr>
          <p:cNvPr id="27" name="Image 4" descr="preencoded.png">
            <a:extLst>
              <a:ext uri="{FF2B5EF4-FFF2-40B4-BE49-F238E27FC236}">
                <a16:creationId xmlns:a16="http://schemas.microsoft.com/office/drawing/2014/main" id="{52E1ED1B-1806-44C4-42A5-7014547AE4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1384" y="2438344"/>
            <a:ext cx="388416" cy="48558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>
          <a:extLst>
            <a:ext uri="{FF2B5EF4-FFF2-40B4-BE49-F238E27FC236}">
              <a16:creationId xmlns:a16="http://schemas.microsoft.com/office/drawing/2014/main" id="{9A34F447-8BE8-2992-612F-ABD2F344D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Google Shape;143;p3">
            <a:extLst>
              <a:ext uri="{FF2B5EF4-FFF2-40B4-BE49-F238E27FC236}">
                <a16:creationId xmlns:a16="http://schemas.microsoft.com/office/drawing/2014/main" id="{DBCACB58-A424-9CA5-381C-3D0EEAF2A874}"/>
              </a:ext>
            </a:extLst>
          </p:cNvPr>
          <p:cNvCxnSpPr/>
          <p:nvPr/>
        </p:nvCxnSpPr>
        <p:spPr>
          <a:xfrm rot="10800000" flipH="1">
            <a:off x="410795" y="780996"/>
            <a:ext cx="10770552" cy="10750"/>
          </a:xfrm>
          <a:prstGeom prst="straightConnector1">
            <a:avLst/>
          </a:prstGeom>
          <a:noFill/>
          <a:ln w="12700" cap="flat" cmpd="sng">
            <a:solidFill>
              <a:srgbClr val="D0D0D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4" name="Google Shape;144;p3">
            <a:extLst>
              <a:ext uri="{FF2B5EF4-FFF2-40B4-BE49-F238E27FC236}">
                <a16:creationId xmlns:a16="http://schemas.microsoft.com/office/drawing/2014/main" id="{D66F1E98-78E2-6953-95D5-20F40DFDEBC4}"/>
              </a:ext>
            </a:extLst>
          </p:cNvPr>
          <p:cNvSpPr/>
          <p:nvPr/>
        </p:nvSpPr>
        <p:spPr>
          <a:xfrm>
            <a:off x="203200" y="780997"/>
            <a:ext cx="1026695" cy="47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endParaRPr sz="2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5" name="Google Shape;145;p3">
            <a:extLst>
              <a:ext uri="{FF2B5EF4-FFF2-40B4-BE49-F238E27FC236}">
                <a16:creationId xmlns:a16="http://schemas.microsoft.com/office/drawing/2014/main" id="{ECCCB136-EC6F-3A26-4330-48F0E6621BBF}"/>
              </a:ext>
            </a:extLst>
          </p:cNvPr>
          <p:cNvCxnSpPr/>
          <p:nvPr/>
        </p:nvCxnSpPr>
        <p:spPr>
          <a:xfrm>
            <a:off x="327860" y="6432880"/>
            <a:ext cx="11536279" cy="0"/>
          </a:xfrm>
          <a:prstGeom prst="straightConnector1">
            <a:avLst/>
          </a:prstGeom>
          <a:noFill/>
          <a:ln w="9525" cap="flat" cmpd="sng">
            <a:solidFill>
              <a:srgbClr val="FEF5E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6" name="Google Shape;146;p3">
            <a:extLst>
              <a:ext uri="{FF2B5EF4-FFF2-40B4-BE49-F238E27FC236}">
                <a16:creationId xmlns:a16="http://schemas.microsoft.com/office/drawing/2014/main" id="{8E059A3E-B0D3-1A1E-CDE8-7503BC4D9EB2}"/>
              </a:ext>
            </a:extLst>
          </p:cNvPr>
          <p:cNvSpPr txBox="1"/>
          <p:nvPr/>
        </p:nvSpPr>
        <p:spPr>
          <a:xfrm>
            <a:off x="203200" y="194286"/>
            <a:ext cx="78361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">
            <a:extLst>
              <a:ext uri="{FF2B5EF4-FFF2-40B4-BE49-F238E27FC236}">
                <a16:creationId xmlns:a16="http://schemas.microsoft.com/office/drawing/2014/main" id="{BC38B370-F76B-0DA7-5BDF-6F61BEB53E47}"/>
              </a:ext>
            </a:extLst>
          </p:cNvPr>
          <p:cNvSpPr txBox="1"/>
          <p:nvPr/>
        </p:nvSpPr>
        <p:spPr>
          <a:xfrm>
            <a:off x="888647" y="319330"/>
            <a:ext cx="771348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ko-KR" alt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개요 </a:t>
            </a:r>
            <a:r>
              <a:rPr lang="en-US" altLang="ko-KR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ko-KR" alt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기능 및 목표</a:t>
            </a:r>
          </a:p>
        </p:txBody>
      </p:sp>
      <p:pic>
        <p:nvPicPr>
          <p:cNvPr id="148" name="Google Shape;148;p3">
            <a:extLst>
              <a:ext uri="{FF2B5EF4-FFF2-40B4-BE49-F238E27FC236}">
                <a16:creationId xmlns:a16="http://schemas.microsoft.com/office/drawing/2014/main" id="{4A3F13C4-B56C-34E3-FCE3-DA4647E511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30186" y="209741"/>
            <a:ext cx="616888" cy="618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90BDF3A-2AD7-CE6E-5B9F-E3AA730046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240" b="79574" l="22764" r="79213"/>
                    </a14:imgEffect>
                  </a14:imgLayer>
                </a14:imgProps>
              </a:ext>
            </a:extLst>
          </a:blip>
          <a:srcRect l="15708" t="8323" r="13731" b="12509"/>
          <a:stretch/>
        </p:blipFill>
        <p:spPr>
          <a:xfrm>
            <a:off x="11199355" y="6019086"/>
            <a:ext cx="747719" cy="83891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A35A106-CA4B-F696-835E-E37C8719DA70}"/>
              </a:ext>
            </a:extLst>
          </p:cNvPr>
          <p:cNvSpPr txBox="1"/>
          <p:nvPr/>
        </p:nvSpPr>
        <p:spPr>
          <a:xfrm>
            <a:off x="10994065" y="29248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7691581-7020-1AD4-796B-F8E2F69C4013}"/>
              </a:ext>
            </a:extLst>
          </p:cNvPr>
          <p:cNvGrpSpPr/>
          <p:nvPr/>
        </p:nvGrpSpPr>
        <p:grpSpPr>
          <a:xfrm>
            <a:off x="114154" y="1801202"/>
            <a:ext cx="5827059" cy="4490598"/>
            <a:chOff x="1853278" y="1743617"/>
            <a:chExt cx="5727201" cy="4229342"/>
          </a:xfrm>
        </p:grpSpPr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743B9815-9B5C-D4FE-09A5-8736A566DDD2}"/>
                </a:ext>
              </a:extLst>
            </p:cNvPr>
            <p:cNvSpPr/>
            <p:nvPr/>
          </p:nvSpPr>
          <p:spPr>
            <a:xfrm>
              <a:off x="1853278" y="1743617"/>
              <a:ext cx="5727201" cy="4229342"/>
            </a:xfrm>
            <a:prstGeom prst="roundRect">
              <a:avLst/>
            </a:prstGeom>
            <a:noFill/>
            <a:ln>
              <a:solidFill>
                <a:srgbClr val="F4E7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5555AC5E-A6C4-C12C-4021-DE0003FF3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r="40775"/>
            <a:stretch>
              <a:fillRect/>
            </a:stretch>
          </p:blipFill>
          <p:spPr>
            <a:xfrm>
              <a:off x="2477287" y="1986555"/>
              <a:ext cx="4310841" cy="3718889"/>
            </a:xfrm>
            <a:prstGeom prst="rect">
              <a:avLst/>
            </a:prstGeom>
          </p:spPr>
        </p:pic>
      </p:grpSp>
      <p:sp>
        <p:nvSpPr>
          <p:cNvPr id="59" name="Text 2">
            <a:extLst>
              <a:ext uri="{FF2B5EF4-FFF2-40B4-BE49-F238E27FC236}">
                <a16:creationId xmlns:a16="http://schemas.microsoft.com/office/drawing/2014/main" id="{72814144-9BC9-E0F5-43D8-7E459DC56EE2}"/>
              </a:ext>
            </a:extLst>
          </p:cNvPr>
          <p:cNvSpPr/>
          <p:nvPr/>
        </p:nvSpPr>
        <p:spPr>
          <a:xfrm>
            <a:off x="716547" y="1205541"/>
            <a:ext cx="6390419" cy="595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ko-KR" altLang="en-US" sz="33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마이크로서비스</a:t>
            </a:r>
            <a:r>
              <a:rPr lang="ko-KR" altLang="en-US" sz="3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구성</a:t>
            </a:r>
            <a:endParaRPr lang="en-US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5353A25A-4EE8-249B-5844-BF038FD81DFC}"/>
              </a:ext>
            </a:extLst>
          </p:cNvPr>
          <p:cNvSpPr/>
          <p:nvPr/>
        </p:nvSpPr>
        <p:spPr>
          <a:xfrm>
            <a:off x="6250789" y="1721403"/>
            <a:ext cx="5827059" cy="4490598"/>
          </a:xfrm>
          <a:prstGeom prst="roundRect">
            <a:avLst/>
          </a:prstGeom>
          <a:noFill/>
          <a:ln>
            <a:solidFill>
              <a:srgbClr val="F4E7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E69B1DA-60F6-6320-83CD-925EFFFBE9AB}"/>
              </a:ext>
            </a:extLst>
          </p:cNvPr>
          <p:cNvSpPr txBox="1"/>
          <p:nvPr/>
        </p:nvSpPr>
        <p:spPr>
          <a:xfrm>
            <a:off x="6576100" y="4495216"/>
            <a:ext cx="52880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37512F"/>
                </a:solidFill>
              </a:rPr>
              <a:t>각 기능들은 </a:t>
            </a:r>
            <a:r>
              <a:rPr kumimoji="1" lang="en-US" altLang="ko-KR" sz="1600" dirty="0">
                <a:solidFill>
                  <a:srgbClr val="37512F"/>
                </a:solidFill>
              </a:rPr>
              <a:t>RESTful API</a:t>
            </a:r>
            <a:r>
              <a:rPr kumimoji="1" lang="ko-KR" altLang="en-US" sz="1600" dirty="0">
                <a:solidFill>
                  <a:srgbClr val="37512F"/>
                </a:solidFill>
              </a:rPr>
              <a:t> 형태로 구성되어 </a:t>
            </a:r>
            <a:r>
              <a:rPr kumimoji="1" lang="en-US" altLang="ko-KR" sz="1600" dirty="0">
                <a:solidFill>
                  <a:srgbClr val="37512F"/>
                </a:solidFill>
              </a:rPr>
              <a:t>HTTP </a:t>
            </a:r>
            <a:r>
              <a:rPr kumimoji="1" lang="ko-KR" altLang="en-US" sz="1600" dirty="0">
                <a:solidFill>
                  <a:srgbClr val="37512F"/>
                </a:solidFill>
              </a:rPr>
              <a:t>통신을 통해 기능을 제공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F783880-06CD-812C-5DDD-F7CB4B7A89A9}"/>
              </a:ext>
            </a:extLst>
          </p:cNvPr>
          <p:cNvSpPr txBox="1"/>
          <p:nvPr/>
        </p:nvSpPr>
        <p:spPr>
          <a:xfrm>
            <a:off x="6576102" y="2933212"/>
            <a:ext cx="52880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37512F"/>
                </a:solidFill>
              </a:rPr>
              <a:t>개별적인 </a:t>
            </a:r>
            <a:r>
              <a:rPr kumimoji="1" lang="ko-KR" altLang="en-US" sz="1600" dirty="0" err="1">
                <a:solidFill>
                  <a:srgbClr val="37512F"/>
                </a:solidFill>
              </a:rPr>
              <a:t>마이크로서비스로</a:t>
            </a:r>
            <a:r>
              <a:rPr kumimoji="1" lang="ko-KR" altLang="en-US" sz="1600" dirty="0">
                <a:solidFill>
                  <a:srgbClr val="37512F"/>
                </a:solidFill>
              </a:rPr>
              <a:t> 구현하여 기능의 변경</a:t>
            </a:r>
            <a:r>
              <a:rPr kumimoji="1" lang="en-US" altLang="ko-KR" sz="1600" dirty="0">
                <a:solidFill>
                  <a:srgbClr val="37512F"/>
                </a:solidFill>
              </a:rPr>
              <a:t>,</a:t>
            </a:r>
            <a:r>
              <a:rPr kumimoji="1" lang="ko-KR" altLang="en-US" sz="1600" dirty="0">
                <a:solidFill>
                  <a:srgbClr val="37512F"/>
                </a:solidFill>
              </a:rPr>
              <a:t> 확장</a:t>
            </a:r>
            <a:r>
              <a:rPr kumimoji="1" lang="en-US" altLang="ko-KR" sz="1600" dirty="0">
                <a:solidFill>
                  <a:srgbClr val="37512F"/>
                </a:solidFill>
              </a:rPr>
              <a:t>,</a:t>
            </a:r>
            <a:r>
              <a:rPr kumimoji="1" lang="ko-KR" altLang="en-US" sz="1600" dirty="0">
                <a:solidFill>
                  <a:srgbClr val="37512F"/>
                </a:solidFill>
              </a:rPr>
              <a:t> 대체 상황을 유연하게 처리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0E24EB2-D1C4-055B-5CF4-7ABED5D039D0}"/>
              </a:ext>
            </a:extLst>
          </p:cNvPr>
          <p:cNvSpPr txBox="1"/>
          <p:nvPr/>
        </p:nvSpPr>
        <p:spPr>
          <a:xfrm>
            <a:off x="6576101" y="3714214"/>
            <a:ext cx="52880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37512F"/>
                </a:solidFill>
              </a:rPr>
              <a:t>장애 격리를 통해 개별적인 서비스의 기능 장애가 전체 서비스에 영향을 미치지 않게 함</a:t>
            </a:r>
          </a:p>
        </p:txBody>
      </p:sp>
    </p:spTree>
    <p:extLst>
      <p:ext uri="{BB962C8B-B14F-4D97-AF65-F5344CB8AC3E}">
        <p14:creationId xmlns:p14="http://schemas.microsoft.com/office/powerpoint/2010/main" val="3699915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>
          <a:extLst>
            <a:ext uri="{FF2B5EF4-FFF2-40B4-BE49-F238E27FC236}">
              <a16:creationId xmlns:a16="http://schemas.microsoft.com/office/drawing/2014/main" id="{66345B51-F5F9-3D48-0DFE-AB05D29F4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Google Shape;143;p3">
            <a:extLst>
              <a:ext uri="{FF2B5EF4-FFF2-40B4-BE49-F238E27FC236}">
                <a16:creationId xmlns:a16="http://schemas.microsoft.com/office/drawing/2014/main" id="{43425F23-D1B2-0FC0-B18F-3714E4D9C3C4}"/>
              </a:ext>
            </a:extLst>
          </p:cNvPr>
          <p:cNvCxnSpPr/>
          <p:nvPr/>
        </p:nvCxnSpPr>
        <p:spPr>
          <a:xfrm rot="10800000" flipH="1">
            <a:off x="410795" y="780996"/>
            <a:ext cx="10770552" cy="10750"/>
          </a:xfrm>
          <a:prstGeom prst="straightConnector1">
            <a:avLst/>
          </a:prstGeom>
          <a:noFill/>
          <a:ln w="12700" cap="flat" cmpd="sng">
            <a:solidFill>
              <a:srgbClr val="D0D0D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4" name="Google Shape;144;p3">
            <a:extLst>
              <a:ext uri="{FF2B5EF4-FFF2-40B4-BE49-F238E27FC236}">
                <a16:creationId xmlns:a16="http://schemas.microsoft.com/office/drawing/2014/main" id="{FD7501F9-F997-417F-1110-9CE4F86ABF52}"/>
              </a:ext>
            </a:extLst>
          </p:cNvPr>
          <p:cNvSpPr/>
          <p:nvPr/>
        </p:nvSpPr>
        <p:spPr>
          <a:xfrm>
            <a:off x="203200" y="780997"/>
            <a:ext cx="1026695" cy="47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endParaRPr sz="2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5" name="Google Shape;145;p3">
            <a:extLst>
              <a:ext uri="{FF2B5EF4-FFF2-40B4-BE49-F238E27FC236}">
                <a16:creationId xmlns:a16="http://schemas.microsoft.com/office/drawing/2014/main" id="{9C97EADB-5AFE-C53E-9D7F-14A35BFC8046}"/>
              </a:ext>
            </a:extLst>
          </p:cNvPr>
          <p:cNvCxnSpPr/>
          <p:nvPr/>
        </p:nvCxnSpPr>
        <p:spPr>
          <a:xfrm>
            <a:off x="327860" y="6432880"/>
            <a:ext cx="11536279" cy="0"/>
          </a:xfrm>
          <a:prstGeom prst="straightConnector1">
            <a:avLst/>
          </a:prstGeom>
          <a:noFill/>
          <a:ln w="9525" cap="flat" cmpd="sng">
            <a:solidFill>
              <a:srgbClr val="FEF5E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6" name="Google Shape;146;p3">
            <a:extLst>
              <a:ext uri="{FF2B5EF4-FFF2-40B4-BE49-F238E27FC236}">
                <a16:creationId xmlns:a16="http://schemas.microsoft.com/office/drawing/2014/main" id="{1D9D672B-D10D-ACC8-7DB5-3C434DDD3077}"/>
              </a:ext>
            </a:extLst>
          </p:cNvPr>
          <p:cNvSpPr txBox="1"/>
          <p:nvPr/>
        </p:nvSpPr>
        <p:spPr>
          <a:xfrm>
            <a:off x="203200" y="194286"/>
            <a:ext cx="78361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r>
              <a:rPr lang="en-US" alt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">
            <a:extLst>
              <a:ext uri="{FF2B5EF4-FFF2-40B4-BE49-F238E27FC236}">
                <a16:creationId xmlns:a16="http://schemas.microsoft.com/office/drawing/2014/main" id="{B3F7E378-DD39-AF72-ADE8-335E32FA8CAE}"/>
              </a:ext>
            </a:extLst>
          </p:cNvPr>
          <p:cNvSpPr txBox="1"/>
          <p:nvPr/>
        </p:nvSpPr>
        <p:spPr>
          <a:xfrm>
            <a:off x="888647" y="319330"/>
            <a:ext cx="771348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ko-KR" alt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결과 </a:t>
            </a:r>
            <a:r>
              <a:rPr lang="en-US" altLang="ko-KR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ko-KR" alt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시스템구성</a:t>
            </a:r>
          </a:p>
        </p:txBody>
      </p:sp>
      <p:pic>
        <p:nvPicPr>
          <p:cNvPr id="148" name="Google Shape;148;p3">
            <a:extLst>
              <a:ext uri="{FF2B5EF4-FFF2-40B4-BE49-F238E27FC236}">
                <a16:creationId xmlns:a16="http://schemas.microsoft.com/office/drawing/2014/main" id="{2FC8706D-AEBC-6755-8160-04E78F402C9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30186" y="209741"/>
            <a:ext cx="616888" cy="618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CEFAEBB-D4AF-EFE6-F686-8E913C0158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240" b="79574" l="22764" r="79213"/>
                    </a14:imgEffect>
                  </a14:imgLayer>
                </a14:imgProps>
              </a:ext>
            </a:extLst>
          </a:blip>
          <a:srcRect l="15708" t="8323" r="13731" b="12509"/>
          <a:stretch/>
        </p:blipFill>
        <p:spPr>
          <a:xfrm>
            <a:off x="11199355" y="6019086"/>
            <a:ext cx="747719" cy="83891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32040A0-44DF-06BC-4466-FCEDDA974141}"/>
              </a:ext>
            </a:extLst>
          </p:cNvPr>
          <p:cNvSpPr txBox="1"/>
          <p:nvPr/>
        </p:nvSpPr>
        <p:spPr>
          <a:xfrm>
            <a:off x="10994065" y="29248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59" name="Text 2">
            <a:extLst>
              <a:ext uri="{FF2B5EF4-FFF2-40B4-BE49-F238E27FC236}">
                <a16:creationId xmlns:a16="http://schemas.microsoft.com/office/drawing/2014/main" id="{8647D500-310A-8E50-568A-C6A9E13A4A23}"/>
              </a:ext>
            </a:extLst>
          </p:cNvPr>
          <p:cNvSpPr/>
          <p:nvPr/>
        </p:nvSpPr>
        <p:spPr>
          <a:xfrm>
            <a:off x="716547" y="1205541"/>
            <a:ext cx="6390419" cy="595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ko-KR" altLang="en-US" sz="3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이벤트 기반 중앙 관리</a:t>
            </a:r>
            <a:endParaRPr lang="en-US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9C2D88B-66D2-6E0C-915B-648D60EA00AB}"/>
              </a:ext>
            </a:extLst>
          </p:cNvPr>
          <p:cNvSpPr/>
          <p:nvPr/>
        </p:nvSpPr>
        <p:spPr>
          <a:xfrm>
            <a:off x="6210723" y="1801202"/>
            <a:ext cx="5827059" cy="4490598"/>
          </a:xfrm>
          <a:prstGeom prst="roundRect">
            <a:avLst/>
          </a:prstGeom>
          <a:noFill/>
          <a:ln>
            <a:solidFill>
              <a:srgbClr val="F4E7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97A9216-9127-1BAC-7547-5527A3DDD5A3}"/>
              </a:ext>
            </a:extLst>
          </p:cNvPr>
          <p:cNvSpPr txBox="1"/>
          <p:nvPr/>
        </p:nvSpPr>
        <p:spPr>
          <a:xfrm>
            <a:off x="6576102" y="5086542"/>
            <a:ext cx="52880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37512F"/>
                </a:solidFill>
              </a:rPr>
              <a:t>느슨한 결합구조를 형성하여</a:t>
            </a:r>
            <a:r>
              <a:rPr kumimoji="1" lang="en-US" altLang="ko-KR" sz="1600" dirty="0">
                <a:solidFill>
                  <a:srgbClr val="37512F"/>
                </a:solidFill>
              </a:rPr>
              <a:t>,</a:t>
            </a:r>
            <a:r>
              <a:rPr kumimoji="1" lang="ko-KR" altLang="en-US" sz="1600" dirty="0">
                <a:solidFill>
                  <a:srgbClr val="37512F"/>
                </a:solidFill>
              </a:rPr>
              <a:t> 유지보수를 유연하고 효율적이게 수행 가능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792E376-58E5-134C-5D20-4BF39309CC2F}"/>
              </a:ext>
            </a:extLst>
          </p:cNvPr>
          <p:cNvSpPr txBox="1"/>
          <p:nvPr/>
        </p:nvSpPr>
        <p:spPr>
          <a:xfrm>
            <a:off x="6520299" y="2296251"/>
            <a:ext cx="5288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37512F"/>
                </a:solidFill>
              </a:rPr>
              <a:t>마이크로 서비스로 구성된 각 기능은 직접 </a:t>
            </a:r>
            <a:r>
              <a:rPr kumimoji="1" lang="ko-KR" altLang="en-US" sz="1600" dirty="0" err="1">
                <a:solidFill>
                  <a:srgbClr val="37512F"/>
                </a:solidFill>
              </a:rPr>
              <a:t>엔드포인트</a:t>
            </a:r>
            <a:r>
              <a:rPr kumimoji="1" lang="ko-KR" altLang="en-US" sz="1600" dirty="0">
                <a:solidFill>
                  <a:srgbClr val="37512F"/>
                </a:solidFill>
              </a:rPr>
              <a:t> 간 통신을 통해 연결되지 않고</a:t>
            </a:r>
            <a:r>
              <a:rPr kumimoji="1" lang="en-US" altLang="ko-KR" sz="1600" dirty="0">
                <a:solidFill>
                  <a:srgbClr val="37512F"/>
                </a:solidFill>
              </a:rPr>
              <a:t>,</a:t>
            </a:r>
            <a:r>
              <a:rPr kumimoji="1" lang="ko-KR" altLang="en-US" sz="1600" dirty="0">
                <a:solidFill>
                  <a:srgbClr val="37512F"/>
                </a:solidFill>
              </a:rPr>
              <a:t> 중앙처리자 </a:t>
            </a:r>
            <a:r>
              <a:rPr kumimoji="1" lang="en-US" altLang="ko-KR" sz="1600" dirty="0">
                <a:solidFill>
                  <a:srgbClr val="37512F"/>
                </a:solidFill>
              </a:rPr>
              <a:t>API</a:t>
            </a:r>
            <a:r>
              <a:rPr kumimoji="1" lang="ko-KR" altLang="en-US" sz="1600" dirty="0">
                <a:solidFill>
                  <a:srgbClr val="37512F"/>
                </a:solidFill>
              </a:rPr>
              <a:t> </a:t>
            </a:r>
            <a:r>
              <a:rPr kumimoji="1" lang="en-US" altLang="ko-KR" sz="1600" dirty="0">
                <a:solidFill>
                  <a:srgbClr val="37512F"/>
                </a:solidFill>
              </a:rPr>
              <a:t>Gateway</a:t>
            </a:r>
            <a:r>
              <a:rPr kumimoji="1" lang="ko-KR" altLang="en-US" sz="1600" dirty="0" err="1">
                <a:solidFill>
                  <a:srgbClr val="37512F"/>
                </a:solidFill>
              </a:rPr>
              <a:t>를</a:t>
            </a:r>
            <a:r>
              <a:rPr kumimoji="1" lang="ko-KR" altLang="en-US" sz="1600" dirty="0">
                <a:solidFill>
                  <a:srgbClr val="37512F"/>
                </a:solidFill>
              </a:rPr>
              <a:t> 통해서만 통신함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175FE87-2C38-61AD-6F7C-27E8628B38E9}"/>
              </a:ext>
            </a:extLst>
          </p:cNvPr>
          <p:cNvSpPr txBox="1"/>
          <p:nvPr/>
        </p:nvSpPr>
        <p:spPr>
          <a:xfrm>
            <a:off x="6520299" y="3691397"/>
            <a:ext cx="5288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37512F"/>
                </a:solidFill>
              </a:rPr>
              <a:t>각 서비스가 이벤트를 처리하면서 민감정보를 필요로 할 경우 데이터베이스 혹은 데이터 서버에 직접 요청하는 것이 아닌</a:t>
            </a:r>
            <a:r>
              <a:rPr kumimoji="1" lang="en-US" altLang="ko-KR" sz="1600" dirty="0">
                <a:solidFill>
                  <a:srgbClr val="37512F"/>
                </a:solidFill>
              </a:rPr>
              <a:t>,</a:t>
            </a:r>
            <a:r>
              <a:rPr kumimoji="1" lang="ko-KR" altLang="en-US" sz="1600" dirty="0">
                <a:solidFill>
                  <a:srgbClr val="37512F"/>
                </a:solidFill>
              </a:rPr>
              <a:t> </a:t>
            </a:r>
            <a:r>
              <a:rPr kumimoji="1" lang="en-US" altLang="ko-KR" sz="1600" dirty="0">
                <a:solidFill>
                  <a:srgbClr val="37512F"/>
                </a:solidFill>
              </a:rPr>
              <a:t>API Gateway</a:t>
            </a:r>
            <a:r>
              <a:rPr kumimoji="1" lang="ko-KR" altLang="en-US" sz="1600" dirty="0" err="1">
                <a:solidFill>
                  <a:srgbClr val="37512F"/>
                </a:solidFill>
              </a:rPr>
              <a:t>에</a:t>
            </a:r>
            <a:r>
              <a:rPr kumimoji="1" lang="ko-KR" altLang="en-US" sz="1600" dirty="0">
                <a:solidFill>
                  <a:srgbClr val="37512F"/>
                </a:solidFill>
              </a:rPr>
              <a:t> 데이터를 요청함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A5C8C20-9E37-D296-8205-3891E4A12203}"/>
              </a:ext>
            </a:extLst>
          </p:cNvPr>
          <p:cNvGrpSpPr/>
          <p:nvPr/>
        </p:nvGrpSpPr>
        <p:grpSpPr>
          <a:xfrm>
            <a:off x="200974" y="1801202"/>
            <a:ext cx="5827059" cy="4490598"/>
            <a:chOff x="383664" y="1801202"/>
            <a:chExt cx="5827059" cy="4490598"/>
          </a:xfrm>
        </p:grpSpPr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BD4280A7-86A4-AC81-480A-A1AB1F6D0ABC}"/>
                </a:ext>
              </a:extLst>
            </p:cNvPr>
            <p:cNvSpPr/>
            <p:nvPr/>
          </p:nvSpPr>
          <p:spPr>
            <a:xfrm>
              <a:off x="383664" y="1801202"/>
              <a:ext cx="5827059" cy="4490598"/>
            </a:xfrm>
            <a:prstGeom prst="roundRect">
              <a:avLst/>
            </a:prstGeom>
            <a:noFill/>
            <a:ln>
              <a:solidFill>
                <a:srgbClr val="F4E7D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092ABD0-CB41-AD87-7A12-9E7731527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6085"/>
            <a:stretch>
              <a:fillRect/>
            </a:stretch>
          </p:blipFill>
          <p:spPr>
            <a:xfrm>
              <a:off x="716547" y="2178734"/>
              <a:ext cx="5137682" cy="36518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3925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>
          <a:extLst>
            <a:ext uri="{FF2B5EF4-FFF2-40B4-BE49-F238E27FC236}">
              <a16:creationId xmlns:a16="http://schemas.microsoft.com/office/drawing/2014/main" id="{6E726125-F5C0-BBB8-2CBC-C5EDF1DEB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Google Shape;143;p3">
            <a:extLst>
              <a:ext uri="{FF2B5EF4-FFF2-40B4-BE49-F238E27FC236}">
                <a16:creationId xmlns:a16="http://schemas.microsoft.com/office/drawing/2014/main" id="{6F5B523E-F030-B1FC-98C0-9E4161733051}"/>
              </a:ext>
            </a:extLst>
          </p:cNvPr>
          <p:cNvCxnSpPr/>
          <p:nvPr/>
        </p:nvCxnSpPr>
        <p:spPr>
          <a:xfrm rot="10800000" flipH="1">
            <a:off x="410795" y="780996"/>
            <a:ext cx="10770552" cy="10750"/>
          </a:xfrm>
          <a:prstGeom prst="straightConnector1">
            <a:avLst/>
          </a:prstGeom>
          <a:noFill/>
          <a:ln w="12700" cap="flat" cmpd="sng">
            <a:solidFill>
              <a:srgbClr val="D0D0D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4" name="Google Shape;144;p3">
            <a:extLst>
              <a:ext uri="{FF2B5EF4-FFF2-40B4-BE49-F238E27FC236}">
                <a16:creationId xmlns:a16="http://schemas.microsoft.com/office/drawing/2014/main" id="{39481848-DFA7-CCF5-E702-545B0BA6CAA8}"/>
              </a:ext>
            </a:extLst>
          </p:cNvPr>
          <p:cNvSpPr/>
          <p:nvPr/>
        </p:nvSpPr>
        <p:spPr>
          <a:xfrm>
            <a:off x="203200" y="780997"/>
            <a:ext cx="1026695" cy="47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endParaRPr sz="2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5" name="Google Shape;145;p3">
            <a:extLst>
              <a:ext uri="{FF2B5EF4-FFF2-40B4-BE49-F238E27FC236}">
                <a16:creationId xmlns:a16="http://schemas.microsoft.com/office/drawing/2014/main" id="{282E4BC6-DCA8-F20E-2FC8-74C603E20A0C}"/>
              </a:ext>
            </a:extLst>
          </p:cNvPr>
          <p:cNvCxnSpPr/>
          <p:nvPr/>
        </p:nvCxnSpPr>
        <p:spPr>
          <a:xfrm>
            <a:off x="327860" y="6432880"/>
            <a:ext cx="11536279" cy="0"/>
          </a:xfrm>
          <a:prstGeom prst="straightConnector1">
            <a:avLst/>
          </a:prstGeom>
          <a:noFill/>
          <a:ln w="9525" cap="flat" cmpd="sng">
            <a:solidFill>
              <a:srgbClr val="FEF5E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6" name="Google Shape;146;p3">
            <a:extLst>
              <a:ext uri="{FF2B5EF4-FFF2-40B4-BE49-F238E27FC236}">
                <a16:creationId xmlns:a16="http://schemas.microsoft.com/office/drawing/2014/main" id="{F1B4FC67-316F-3A05-BC11-2A8B3FE44687}"/>
              </a:ext>
            </a:extLst>
          </p:cNvPr>
          <p:cNvSpPr txBox="1"/>
          <p:nvPr/>
        </p:nvSpPr>
        <p:spPr>
          <a:xfrm>
            <a:off x="203200" y="194286"/>
            <a:ext cx="78361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r>
              <a:rPr lang="en-US" alt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">
            <a:extLst>
              <a:ext uri="{FF2B5EF4-FFF2-40B4-BE49-F238E27FC236}">
                <a16:creationId xmlns:a16="http://schemas.microsoft.com/office/drawing/2014/main" id="{AD648AEC-E9E2-1A9E-DBA0-2EBC9C39A984}"/>
              </a:ext>
            </a:extLst>
          </p:cNvPr>
          <p:cNvSpPr txBox="1"/>
          <p:nvPr/>
        </p:nvSpPr>
        <p:spPr>
          <a:xfrm>
            <a:off x="888647" y="319330"/>
            <a:ext cx="771348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ko-KR" alt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결과 </a:t>
            </a:r>
            <a:r>
              <a:rPr lang="en-US" altLang="ko-KR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ko-KR" alt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시스템구성 </a:t>
            </a:r>
          </a:p>
        </p:txBody>
      </p:sp>
      <p:pic>
        <p:nvPicPr>
          <p:cNvPr id="148" name="Google Shape;148;p3">
            <a:extLst>
              <a:ext uri="{FF2B5EF4-FFF2-40B4-BE49-F238E27FC236}">
                <a16:creationId xmlns:a16="http://schemas.microsoft.com/office/drawing/2014/main" id="{1F8DC20E-2581-F5F0-61B6-3A55ABA6D56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30186" y="209741"/>
            <a:ext cx="616888" cy="618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499F366-6870-F331-480B-250C383B8E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240" b="79574" l="22764" r="79213"/>
                    </a14:imgEffect>
                  </a14:imgLayer>
                </a14:imgProps>
              </a:ext>
            </a:extLst>
          </a:blip>
          <a:srcRect l="15708" t="8323" r="13731" b="12509"/>
          <a:stretch/>
        </p:blipFill>
        <p:spPr>
          <a:xfrm>
            <a:off x="11199355" y="6019086"/>
            <a:ext cx="747719" cy="83891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FE772F8-F6BE-6F90-6A54-0046245FB41E}"/>
              </a:ext>
            </a:extLst>
          </p:cNvPr>
          <p:cNvSpPr txBox="1"/>
          <p:nvPr/>
        </p:nvSpPr>
        <p:spPr>
          <a:xfrm>
            <a:off x="10994065" y="29248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59" name="Text 2">
            <a:extLst>
              <a:ext uri="{FF2B5EF4-FFF2-40B4-BE49-F238E27FC236}">
                <a16:creationId xmlns:a16="http://schemas.microsoft.com/office/drawing/2014/main" id="{69E66C96-3032-07C5-B589-DBF54B93AC5E}"/>
              </a:ext>
            </a:extLst>
          </p:cNvPr>
          <p:cNvSpPr/>
          <p:nvPr/>
        </p:nvSpPr>
        <p:spPr>
          <a:xfrm>
            <a:off x="716547" y="1205541"/>
            <a:ext cx="3762463" cy="595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ko-KR" altLang="en-US" sz="3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시퀀스 다이어그램</a:t>
            </a:r>
            <a:endParaRPr lang="en-US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6CA90C-B1C5-7FB4-D6C8-3DBBD87980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641" y="2662735"/>
            <a:ext cx="4610655" cy="34804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F7D4F2-8B85-A0B2-155B-FFE003A645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3525" y="1690187"/>
            <a:ext cx="3760540" cy="4414797"/>
          </a:xfrm>
          <a:prstGeom prst="rect">
            <a:avLst/>
          </a:prstGeom>
        </p:spPr>
      </p:pic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89A81D3-31B2-FDE3-8AB5-F040A2C7444D}"/>
              </a:ext>
            </a:extLst>
          </p:cNvPr>
          <p:cNvSpPr/>
          <p:nvPr/>
        </p:nvSpPr>
        <p:spPr>
          <a:xfrm>
            <a:off x="205662" y="1797440"/>
            <a:ext cx="5827059" cy="4490598"/>
          </a:xfrm>
          <a:prstGeom prst="roundRect">
            <a:avLst/>
          </a:prstGeom>
          <a:noFill/>
          <a:ln>
            <a:solidFill>
              <a:srgbClr val="F4E7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8CAEC545-8A65-3403-3098-B7A5E1962267}"/>
              </a:ext>
            </a:extLst>
          </p:cNvPr>
          <p:cNvSpPr/>
          <p:nvPr/>
        </p:nvSpPr>
        <p:spPr>
          <a:xfrm>
            <a:off x="6237854" y="905999"/>
            <a:ext cx="5827059" cy="5385802"/>
          </a:xfrm>
          <a:prstGeom prst="roundRect">
            <a:avLst/>
          </a:prstGeom>
          <a:noFill/>
          <a:ln>
            <a:solidFill>
              <a:srgbClr val="F4E7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Google Shape;150;p3">
            <a:extLst>
              <a:ext uri="{FF2B5EF4-FFF2-40B4-BE49-F238E27FC236}">
                <a16:creationId xmlns:a16="http://schemas.microsoft.com/office/drawing/2014/main" id="{2116CCBD-B859-B734-B14D-79E8A03E334D}"/>
              </a:ext>
            </a:extLst>
          </p:cNvPr>
          <p:cNvSpPr txBox="1">
            <a:spLocks/>
          </p:cNvSpPr>
          <p:nvPr/>
        </p:nvSpPr>
        <p:spPr>
          <a:xfrm>
            <a:off x="716547" y="1981014"/>
            <a:ext cx="3908028" cy="51320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400"/>
              <a:buFont typeface="Arial" panose="020B0604020202020204" pitchFamily="34" charset="0"/>
              <a:buNone/>
            </a:pPr>
            <a:r>
              <a:rPr lang="ko-KR" altLang="en-US" sz="1800" dirty="0">
                <a:latin typeface="Arial"/>
                <a:ea typeface="Arial"/>
                <a:cs typeface="Arial"/>
                <a:sym typeface="Arial"/>
              </a:rPr>
              <a:t>플랫폼 시퀀스 다이어그램</a:t>
            </a:r>
          </a:p>
        </p:txBody>
      </p:sp>
      <p:sp>
        <p:nvSpPr>
          <p:cNvPr id="14" name="Google Shape;150;p3">
            <a:extLst>
              <a:ext uri="{FF2B5EF4-FFF2-40B4-BE49-F238E27FC236}">
                <a16:creationId xmlns:a16="http://schemas.microsoft.com/office/drawing/2014/main" id="{70970C8A-4E9B-04D4-544C-54C52641151A}"/>
              </a:ext>
            </a:extLst>
          </p:cNvPr>
          <p:cNvSpPr txBox="1">
            <a:spLocks/>
          </p:cNvSpPr>
          <p:nvPr/>
        </p:nvSpPr>
        <p:spPr>
          <a:xfrm>
            <a:off x="7367470" y="990168"/>
            <a:ext cx="3908028" cy="51320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400"/>
              <a:buFont typeface="Arial" panose="020B0604020202020204" pitchFamily="34" charset="0"/>
              <a:buNone/>
            </a:pPr>
            <a:r>
              <a:rPr lang="en-US" altLang="ko-KR" sz="1800" dirty="0">
                <a:latin typeface="Arial"/>
                <a:ea typeface="Arial"/>
                <a:cs typeface="Arial"/>
                <a:sym typeface="Arial"/>
              </a:rPr>
              <a:t>API Gateway</a:t>
            </a:r>
            <a:r>
              <a:rPr lang="ko-KR" altLang="en-US" sz="1800" dirty="0">
                <a:latin typeface="Arial"/>
                <a:ea typeface="Arial"/>
                <a:cs typeface="Arial"/>
                <a:sym typeface="Arial"/>
              </a:rPr>
              <a:t>시퀀스 다이어그램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BCD5B5-7B67-9F95-F1CA-ED0B99ACBA4B}"/>
              </a:ext>
            </a:extLst>
          </p:cNvPr>
          <p:cNvSpPr txBox="1"/>
          <p:nvPr/>
        </p:nvSpPr>
        <p:spPr>
          <a:xfrm>
            <a:off x="16285029" y="33745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7097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>
          <a:extLst>
            <a:ext uri="{FF2B5EF4-FFF2-40B4-BE49-F238E27FC236}">
              <a16:creationId xmlns:a16="http://schemas.microsoft.com/office/drawing/2014/main" id="{93495B2E-B3F1-67BE-8CCC-21B34DFAB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Google Shape;143;p3">
            <a:extLst>
              <a:ext uri="{FF2B5EF4-FFF2-40B4-BE49-F238E27FC236}">
                <a16:creationId xmlns:a16="http://schemas.microsoft.com/office/drawing/2014/main" id="{073D9024-EFA2-57EE-5461-2FD0B42CD527}"/>
              </a:ext>
            </a:extLst>
          </p:cNvPr>
          <p:cNvCxnSpPr/>
          <p:nvPr/>
        </p:nvCxnSpPr>
        <p:spPr>
          <a:xfrm rot="10800000" flipH="1">
            <a:off x="410795" y="780996"/>
            <a:ext cx="10770552" cy="10750"/>
          </a:xfrm>
          <a:prstGeom prst="straightConnector1">
            <a:avLst/>
          </a:prstGeom>
          <a:noFill/>
          <a:ln w="12700" cap="flat" cmpd="sng">
            <a:solidFill>
              <a:srgbClr val="D0D0D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4" name="Google Shape;144;p3">
            <a:extLst>
              <a:ext uri="{FF2B5EF4-FFF2-40B4-BE49-F238E27FC236}">
                <a16:creationId xmlns:a16="http://schemas.microsoft.com/office/drawing/2014/main" id="{AA3D22DD-CFD0-7E31-6CCC-4D6F32D0EFB7}"/>
              </a:ext>
            </a:extLst>
          </p:cNvPr>
          <p:cNvSpPr/>
          <p:nvPr/>
        </p:nvSpPr>
        <p:spPr>
          <a:xfrm>
            <a:off x="203200" y="780997"/>
            <a:ext cx="1026695" cy="47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endParaRPr sz="2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5" name="Google Shape;145;p3">
            <a:extLst>
              <a:ext uri="{FF2B5EF4-FFF2-40B4-BE49-F238E27FC236}">
                <a16:creationId xmlns:a16="http://schemas.microsoft.com/office/drawing/2014/main" id="{AF11C1FE-7FA3-C89D-A1A2-826EC154528D}"/>
              </a:ext>
            </a:extLst>
          </p:cNvPr>
          <p:cNvCxnSpPr/>
          <p:nvPr/>
        </p:nvCxnSpPr>
        <p:spPr>
          <a:xfrm>
            <a:off x="327860" y="6432880"/>
            <a:ext cx="11536279" cy="0"/>
          </a:xfrm>
          <a:prstGeom prst="straightConnector1">
            <a:avLst/>
          </a:prstGeom>
          <a:noFill/>
          <a:ln w="9525" cap="flat" cmpd="sng">
            <a:solidFill>
              <a:srgbClr val="FEF5E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6" name="Google Shape;146;p3">
            <a:extLst>
              <a:ext uri="{FF2B5EF4-FFF2-40B4-BE49-F238E27FC236}">
                <a16:creationId xmlns:a16="http://schemas.microsoft.com/office/drawing/2014/main" id="{4D1DA5DD-DEF7-C040-BE5E-5F9933E9FC58}"/>
              </a:ext>
            </a:extLst>
          </p:cNvPr>
          <p:cNvSpPr txBox="1"/>
          <p:nvPr/>
        </p:nvSpPr>
        <p:spPr>
          <a:xfrm>
            <a:off x="203200" y="194286"/>
            <a:ext cx="78361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r>
              <a:rPr lang="en-US" alt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">
            <a:extLst>
              <a:ext uri="{FF2B5EF4-FFF2-40B4-BE49-F238E27FC236}">
                <a16:creationId xmlns:a16="http://schemas.microsoft.com/office/drawing/2014/main" id="{5B9F7DA0-1EE9-F5E4-D725-F11E06BD8687}"/>
              </a:ext>
            </a:extLst>
          </p:cNvPr>
          <p:cNvSpPr txBox="1"/>
          <p:nvPr/>
        </p:nvSpPr>
        <p:spPr>
          <a:xfrm>
            <a:off x="888647" y="319330"/>
            <a:ext cx="771348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ko-KR" alt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결과 </a:t>
            </a:r>
            <a:r>
              <a:rPr lang="en-US" altLang="ko-KR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ko-KR" alt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시스템구성 </a:t>
            </a:r>
          </a:p>
        </p:txBody>
      </p:sp>
      <p:pic>
        <p:nvPicPr>
          <p:cNvPr id="148" name="Google Shape;148;p3">
            <a:extLst>
              <a:ext uri="{FF2B5EF4-FFF2-40B4-BE49-F238E27FC236}">
                <a16:creationId xmlns:a16="http://schemas.microsoft.com/office/drawing/2014/main" id="{881F9171-E0B3-359B-B434-E1E91F52B29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30186" y="209741"/>
            <a:ext cx="616888" cy="618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9EC1B55-7E0B-D491-39BA-DF59F81499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240" b="79574" l="22764" r="79213"/>
                    </a14:imgEffect>
                  </a14:imgLayer>
                </a14:imgProps>
              </a:ext>
            </a:extLst>
          </a:blip>
          <a:srcRect l="15708" t="8323" r="13731" b="12509"/>
          <a:stretch/>
        </p:blipFill>
        <p:spPr>
          <a:xfrm>
            <a:off x="11199355" y="6019086"/>
            <a:ext cx="747719" cy="83891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27C6362-CC97-CBFF-200E-3898A55C3CAB}"/>
              </a:ext>
            </a:extLst>
          </p:cNvPr>
          <p:cNvSpPr txBox="1"/>
          <p:nvPr/>
        </p:nvSpPr>
        <p:spPr>
          <a:xfrm>
            <a:off x="10994065" y="29248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0E4F6CB-1330-28F0-A16B-B4AD1CB6591A}"/>
              </a:ext>
            </a:extLst>
          </p:cNvPr>
          <p:cNvGrpSpPr/>
          <p:nvPr/>
        </p:nvGrpSpPr>
        <p:grpSpPr>
          <a:xfrm>
            <a:off x="203200" y="2324985"/>
            <a:ext cx="10947374" cy="3888998"/>
            <a:chOff x="321135" y="675860"/>
            <a:chExt cx="10947374" cy="388899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CCEBB4B-C381-A56B-7690-2C9B4792C888}"/>
                </a:ext>
              </a:extLst>
            </p:cNvPr>
            <p:cNvGrpSpPr/>
            <p:nvPr/>
          </p:nvGrpSpPr>
          <p:grpSpPr>
            <a:xfrm>
              <a:off x="321135" y="675860"/>
              <a:ext cx="10947364" cy="3154018"/>
              <a:chOff x="-172076" y="399974"/>
              <a:chExt cx="10947364" cy="3154018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05741F7-DA87-86F9-7558-0A33C3CB09CF}"/>
                  </a:ext>
                </a:extLst>
              </p:cNvPr>
              <p:cNvSpPr/>
              <p:nvPr/>
            </p:nvSpPr>
            <p:spPr>
              <a:xfrm>
                <a:off x="430280" y="399974"/>
                <a:ext cx="10345008" cy="2892743"/>
              </a:xfrm>
              <a:prstGeom prst="rect">
                <a:avLst/>
              </a:prstGeom>
              <a:solidFill>
                <a:srgbClr val="F2EEE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C1CE63F-2BBC-E4A9-6B36-621455C7317E}"/>
                  </a:ext>
                </a:extLst>
              </p:cNvPr>
              <p:cNvSpPr/>
              <p:nvPr/>
            </p:nvSpPr>
            <p:spPr>
              <a:xfrm>
                <a:off x="1333282" y="1170432"/>
                <a:ext cx="2080478" cy="139335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>
                    <a:solidFill>
                      <a:sysClr val="windowText" lastClr="000000"/>
                    </a:solidFill>
                  </a:rPr>
                  <a:t>Domain Dictionary- based comparison</a:t>
                </a: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8A24A0CF-9334-25AC-821D-3846AABDAB5A}"/>
                  </a:ext>
                </a:extLst>
              </p:cNvPr>
              <p:cNvSpPr/>
              <p:nvPr/>
            </p:nvSpPr>
            <p:spPr>
              <a:xfrm>
                <a:off x="4906344" y="1170432"/>
                <a:ext cx="2080478" cy="139335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>
                    <a:solidFill>
                      <a:sysClr val="windowText" lastClr="000000"/>
                    </a:solidFill>
                  </a:rPr>
                  <a:t>Word similarity measurement using SBERT</a:t>
                </a: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0DBC9924-C770-67C1-F645-2A2BB32DA03F}"/>
                  </a:ext>
                </a:extLst>
              </p:cNvPr>
              <p:cNvSpPr/>
              <p:nvPr/>
            </p:nvSpPr>
            <p:spPr>
              <a:xfrm>
                <a:off x="8485632" y="1170432"/>
                <a:ext cx="2080478" cy="139335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>
                    <a:solidFill>
                      <a:sysClr val="windowText" lastClr="000000"/>
                    </a:solidFill>
                  </a:rPr>
                  <a:t>Identification based on cardinality frequency analysis</a:t>
                </a:r>
              </a:p>
            </p:txBody>
          </p: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8830B85C-E888-8D75-C5BD-E28A975E8762}"/>
                  </a:ext>
                </a:extLst>
              </p:cNvPr>
              <p:cNvCxnSpPr>
                <a:cxnSpLocks/>
                <a:stCxn id="12" idx="3"/>
                <a:endCxn id="13" idx="1"/>
              </p:cNvCxnSpPr>
              <p:nvPr/>
            </p:nvCxnSpPr>
            <p:spPr>
              <a:xfrm>
                <a:off x="3413760" y="1867111"/>
                <a:ext cx="149258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977BC6B1-5A01-986C-A822-87855D55790B}"/>
                  </a:ext>
                </a:extLst>
              </p:cNvPr>
              <p:cNvCxnSpPr>
                <a:cxnSpLocks/>
                <a:stCxn id="13" idx="3"/>
                <a:endCxn id="14" idx="1"/>
              </p:cNvCxnSpPr>
              <p:nvPr/>
            </p:nvCxnSpPr>
            <p:spPr>
              <a:xfrm>
                <a:off x="6986822" y="1867111"/>
                <a:ext cx="14988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57512705-07C4-950E-17E3-9382C9C7BB12}"/>
                  </a:ext>
                </a:extLst>
              </p:cNvPr>
              <p:cNvCxnSpPr>
                <a:cxnSpLocks/>
                <a:endCxn id="12" idx="1"/>
              </p:cNvCxnSpPr>
              <p:nvPr/>
            </p:nvCxnSpPr>
            <p:spPr>
              <a:xfrm>
                <a:off x="200788" y="1867111"/>
                <a:ext cx="113249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B9287E9-7E53-3E64-655A-8BE9C525FC18}"/>
                  </a:ext>
                </a:extLst>
              </p:cNvPr>
              <p:cNvSpPr txBox="1"/>
              <p:nvPr/>
            </p:nvSpPr>
            <p:spPr>
              <a:xfrm>
                <a:off x="-172076" y="1497781"/>
                <a:ext cx="18782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ko-KR" dirty="0">
                    <a:solidFill>
                      <a:sysClr val="windowText" lastClr="000000"/>
                    </a:solidFill>
                  </a:rPr>
                  <a:t>data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0E32DD4-5BB4-3C30-3F75-5C7821CAA800}"/>
                  </a:ext>
                </a:extLst>
              </p:cNvPr>
              <p:cNvSpPr txBox="1"/>
              <p:nvPr/>
            </p:nvSpPr>
            <p:spPr>
              <a:xfrm>
                <a:off x="3166828" y="1888808"/>
                <a:ext cx="19802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ko-KR" sz="1400" dirty="0">
                    <a:solidFill>
                      <a:sysClr val="windowText" lastClr="000000"/>
                    </a:solidFill>
                  </a:rPr>
                  <a:t>non- PII</a:t>
                </a:r>
                <a:endParaRPr kumimoji="1" lang="en-US" altLang="ko-KR" sz="1200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0DF83566-090E-B50F-37F5-1617DF6B7CF6}"/>
                  </a:ext>
                </a:extLst>
              </p:cNvPr>
              <p:cNvCxnSpPr>
                <a:cxnSpLocks/>
                <a:stCxn id="12" idx="2"/>
              </p:cNvCxnSpPr>
              <p:nvPr/>
            </p:nvCxnSpPr>
            <p:spPr>
              <a:xfrm>
                <a:off x="2373521" y="2563790"/>
                <a:ext cx="0" cy="99020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75ABF893-A205-AFAF-7643-AC8E1F232594}"/>
                  </a:ext>
                </a:extLst>
              </p:cNvPr>
              <p:cNvCxnSpPr>
                <a:cxnSpLocks/>
                <a:stCxn id="13" idx="2"/>
              </p:cNvCxnSpPr>
              <p:nvPr/>
            </p:nvCxnSpPr>
            <p:spPr>
              <a:xfrm>
                <a:off x="5946583" y="2563790"/>
                <a:ext cx="0" cy="99020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C7FA3090-62CF-3EE5-6C35-24FC6F9CF491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10019082" y="2839676"/>
              <a:ext cx="0" cy="99020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7BF5BD-B342-3AE7-5807-D989DBC0132D}"/>
                </a:ext>
              </a:extLst>
            </p:cNvPr>
            <p:cNvSpPr txBox="1"/>
            <p:nvPr/>
          </p:nvSpPr>
          <p:spPr>
            <a:xfrm>
              <a:off x="7239327" y="2170033"/>
              <a:ext cx="198022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400" dirty="0">
                  <a:solidFill>
                    <a:sysClr val="windowText" lastClr="000000"/>
                  </a:solidFill>
                </a:rPr>
                <a:t>non- PII</a:t>
              </a:r>
              <a:endParaRPr kumimoji="1" lang="en-US" altLang="ko-KR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39B0ADD-89D6-82D4-8B9F-ED89EC7B5A11}"/>
                </a:ext>
              </a:extLst>
            </p:cNvPr>
            <p:cNvSpPr txBox="1"/>
            <p:nvPr/>
          </p:nvSpPr>
          <p:spPr>
            <a:xfrm>
              <a:off x="2111102" y="3212790"/>
              <a:ext cx="198022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PII</a:t>
              </a:r>
              <a:endParaRPr kumimoji="1" lang="en-US" altLang="ko-KR" sz="1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B6567F-5455-5FD3-09D3-56D220E7115F}"/>
                </a:ext>
              </a:extLst>
            </p:cNvPr>
            <p:cNvSpPr txBox="1"/>
            <p:nvPr/>
          </p:nvSpPr>
          <p:spPr>
            <a:xfrm>
              <a:off x="5640261" y="3212790"/>
              <a:ext cx="198022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PII</a:t>
              </a:r>
              <a:endParaRPr kumimoji="1" lang="en-US" altLang="ko-KR" sz="1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428CEA-C7AC-5D86-40AC-2A9F7AC54088}"/>
                </a:ext>
              </a:extLst>
            </p:cNvPr>
            <p:cNvSpPr txBox="1"/>
            <p:nvPr/>
          </p:nvSpPr>
          <p:spPr>
            <a:xfrm>
              <a:off x="9288287" y="3160902"/>
              <a:ext cx="198022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PII</a:t>
              </a:r>
              <a:endParaRPr kumimoji="1" lang="en-US" altLang="ko-KR" sz="1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수동 작업 9">
              <a:extLst>
                <a:ext uri="{FF2B5EF4-FFF2-40B4-BE49-F238E27FC236}">
                  <a16:creationId xmlns:a16="http://schemas.microsoft.com/office/drawing/2014/main" id="{FCB420E3-0D83-6265-88FF-81E69C376885}"/>
                </a:ext>
              </a:extLst>
            </p:cNvPr>
            <p:cNvSpPr/>
            <p:nvPr/>
          </p:nvSpPr>
          <p:spPr>
            <a:xfrm>
              <a:off x="1826493" y="3937483"/>
              <a:ext cx="9232824" cy="627375"/>
            </a:xfrm>
            <a:prstGeom prst="flowChartManualOperation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PII-columns</a:t>
              </a:r>
              <a:endParaRPr kumimoji="1" lang="ko-KR" altLang="en-US" dirty="0"/>
            </a:p>
          </p:txBody>
        </p:sp>
      </p:grpSp>
      <p:sp>
        <p:nvSpPr>
          <p:cNvPr id="23" name="Text 2">
            <a:extLst>
              <a:ext uri="{FF2B5EF4-FFF2-40B4-BE49-F238E27FC236}">
                <a16:creationId xmlns:a16="http://schemas.microsoft.com/office/drawing/2014/main" id="{E56B14E9-8582-C72D-627C-B9B0E620A892}"/>
              </a:ext>
            </a:extLst>
          </p:cNvPr>
          <p:cNvSpPr/>
          <p:nvPr/>
        </p:nvSpPr>
        <p:spPr>
          <a:xfrm>
            <a:off x="716547" y="1360444"/>
            <a:ext cx="6390419" cy="595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ko-KR" altLang="en-US" sz="3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식별정보 탐지 알고리즘 아키텍처</a:t>
            </a:r>
            <a:endParaRPr lang="en-US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199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>
          <a:extLst>
            <a:ext uri="{FF2B5EF4-FFF2-40B4-BE49-F238E27FC236}">
              <a16:creationId xmlns:a16="http://schemas.microsoft.com/office/drawing/2014/main" id="{D72BEC83-ECCF-E7A4-DFF1-F76471C8D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Google Shape;143;p3">
            <a:extLst>
              <a:ext uri="{FF2B5EF4-FFF2-40B4-BE49-F238E27FC236}">
                <a16:creationId xmlns:a16="http://schemas.microsoft.com/office/drawing/2014/main" id="{CBB01C62-D61C-1BB6-FB04-FE71C7EAC8DA}"/>
              </a:ext>
            </a:extLst>
          </p:cNvPr>
          <p:cNvCxnSpPr/>
          <p:nvPr/>
        </p:nvCxnSpPr>
        <p:spPr>
          <a:xfrm rot="10800000" flipH="1">
            <a:off x="410795" y="780996"/>
            <a:ext cx="10770552" cy="10750"/>
          </a:xfrm>
          <a:prstGeom prst="straightConnector1">
            <a:avLst/>
          </a:prstGeom>
          <a:noFill/>
          <a:ln w="12700" cap="flat" cmpd="sng">
            <a:solidFill>
              <a:srgbClr val="D0D0D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4" name="Google Shape;144;p3">
            <a:extLst>
              <a:ext uri="{FF2B5EF4-FFF2-40B4-BE49-F238E27FC236}">
                <a16:creationId xmlns:a16="http://schemas.microsoft.com/office/drawing/2014/main" id="{3A30EE00-6B57-3969-E5C0-B837E33228F4}"/>
              </a:ext>
            </a:extLst>
          </p:cNvPr>
          <p:cNvSpPr/>
          <p:nvPr/>
        </p:nvSpPr>
        <p:spPr>
          <a:xfrm>
            <a:off x="203200" y="780997"/>
            <a:ext cx="1026695" cy="47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endParaRPr sz="2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5" name="Google Shape;145;p3">
            <a:extLst>
              <a:ext uri="{FF2B5EF4-FFF2-40B4-BE49-F238E27FC236}">
                <a16:creationId xmlns:a16="http://schemas.microsoft.com/office/drawing/2014/main" id="{88C75F59-F362-2270-F441-AF13151A21EE}"/>
              </a:ext>
            </a:extLst>
          </p:cNvPr>
          <p:cNvCxnSpPr/>
          <p:nvPr/>
        </p:nvCxnSpPr>
        <p:spPr>
          <a:xfrm>
            <a:off x="327860" y="6432880"/>
            <a:ext cx="11536279" cy="0"/>
          </a:xfrm>
          <a:prstGeom prst="straightConnector1">
            <a:avLst/>
          </a:prstGeom>
          <a:noFill/>
          <a:ln w="9525" cap="flat" cmpd="sng">
            <a:solidFill>
              <a:srgbClr val="FEF5E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6" name="Google Shape;146;p3">
            <a:extLst>
              <a:ext uri="{FF2B5EF4-FFF2-40B4-BE49-F238E27FC236}">
                <a16:creationId xmlns:a16="http://schemas.microsoft.com/office/drawing/2014/main" id="{92A6F283-90B8-5198-7181-0DA2A44244F3}"/>
              </a:ext>
            </a:extLst>
          </p:cNvPr>
          <p:cNvSpPr txBox="1"/>
          <p:nvPr/>
        </p:nvSpPr>
        <p:spPr>
          <a:xfrm>
            <a:off x="203200" y="194286"/>
            <a:ext cx="78361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r>
              <a:rPr lang="en-US" altLang="ko-K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">
            <a:extLst>
              <a:ext uri="{FF2B5EF4-FFF2-40B4-BE49-F238E27FC236}">
                <a16:creationId xmlns:a16="http://schemas.microsoft.com/office/drawing/2014/main" id="{96D54EB8-C60E-4F73-8410-6DBAF34619BA}"/>
              </a:ext>
            </a:extLst>
          </p:cNvPr>
          <p:cNvSpPr txBox="1"/>
          <p:nvPr/>
        </p:nvSpPr>
        <p:spPr>
          <a:xfrm>
            <a:off x="888647" y="319330"/>
            <a:ext cx="771348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ko-KR" alt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결과 </a:t>
            </a:r>
            <a:r>
              <a:rPr lang="en-US" altLang="ko-KR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ko-KR" alt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기능</a:t>
            </a:r>
          </a:p>
        </p:txBody>
      </p:sp>
      <p:pic>
        <p:nvPicPr>
          <p:cNvPr id="148" name="Google Shape;148;p3">
            <a:extLst>
              <a:ext uri="{FF2B5EF4-FFF2-40B4-BE49-F238E27FC236}">
                <a16:creationId xmlns:a16="http://schemas.microsoft.com/office/drawing/2014/main" id="{F3A0E1AF-086D-1FBB-02B8-F440D9BB4D1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30186" y="209741"/>
            <a:ext cx="616888" cy="618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CE222F2-AA2E-DB7C-AA97-93467F587D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240" b="79574" l="22764" r="79213"/>
                    </a14:imgEffect>
                  </a14:imgLayer>
                </a14:imgProps>
              </a:ext>
            </a:extLst>
          </a:blip>
          <a:srcRect l="15708" t="8323" r="13731" b="12509"/>
          <a:stretch/>
        </p:blipFill>
        <p:spPr>
          <a:xfrm>
            <a:off x="11199355" y="6019086"/>
            <a:ext cx="747719" cy="838914"/>
          </a:xfrm>
          <a:prstGeom prst="rect">
            <a:avLst/>
          </a:prstGeom>
        </p:spPr>
      </p:pic>
      <p:sp>
        <p:nvSpPr>
          <p:cNvPr id="23" name="Text 2">
            <a:extLst>
              <a:ext uri="{FF2B5EF4-FFF2-40B4-BE49-F238E27FC236}">
                <a16:creationId xmlns:a16="http://schemas.microsoft.com/office/drawing/2014/main" id="{55B262F4-B7E3-46E4-FE34-2C234624D6E8}"/>
              </a:ext>
            </a:extLst>
          </p:cNvPr>
          <p:cNvSpPr/>
          <p:nvPr/>
        </p:nvSpPr>
        <p:spPr>
          <a:xfrm>
            <a:off x="716547" y="1360444"/>
            <a:ext cx="6390419" cy="595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ko-KR" altLang="en-US" sz="3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도메인 사전기반 검색</a:t>
            </a:r>
            <a:endParaRPr lang="en-US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58B8A01-FD16-D55F-4099-686CF37751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7898" y="3981388"/>
            <a:ext cx="3885316" cy="208208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0EA0C29-6B73-E790-D11C-B29BE75E51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7019" y="1068947"/>
            <a:ext cx="2967073" cy="2613655"/>
          </a:xfrm>
          <a:prstGeom prst="rect">
            <a:avLst/>
          </a:prstGeom>
        </p:spPr>
      </p:pic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02C7F9C9-FB03-684D-D4F6-9DCC1FD4ABCC}"/>
              </a:ext>
            </a:extLst>
          </p:cNvPr>
          <p:cNvSpPr/>
          <p:nvPr/>
        </p:nvSpPr>
        <p:spPr>
          <a:xfrm>
            <a:off x="716547" y="1867724"/>
            <a:ext cx="3599770" cy="1053797"/>
          </a:xfrm>
          <a:prstGeom prst="roundRect">
            <a:avLst/>
          </a:prstGeom>
          <a:noFill/>
          <a:ln>
            <a:solidFill>
              <a:srgbClr val="F4E7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Google Shape;150;p3">
            <a:extLst>
              <a:ext uri="{FF2B5EF4-FFF2-40B4-BE49-F238E27FC236}">
                <a16:creationId xmlns:a16="http://schemas.microsoft.com/office/drawing/2014/main" id="{3315CBB4-3783-644E-E68E-D692F1A94973}"/>
              </a:ext>
            </a:extLst>
          </p:cNvPr>
          <p:cNvSpPr txBox="1">
            <a:spLocks/>
          </p:cNvSpPr>
          <p:nvPr/>
        </p:nvSpPr>
        <p:spPr>
          <a:xfrm>
            <a:off x="1580453" y="1910844"/>
            <a:ext cx="1842727" cy="43014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400"/>
              <a:buFont typeface="Arial" panose="020B0604020202020204" pitchFamily="34" charset="0"/>
              <a:buNone/>
            </a:pPr>
            <a:r>
              <a:rPr lang="ko-KR" altLang="en-US" sz="1800" dirty="0" err="1">
                <a:latin typeface="Arial"/>
                <a:ea typeface="Arial"/>
                <a:cs typeface="Arial"/>
                <a:sym typeface="Arial"/>
              </a:rPr>
              <a:t>전처리</a:t>
            </a:r>
            <a:r>
              <a:rPr lang="ko-KR" altLang="en-US" sz="1800" dirty="0">
                <a:latin typeface="Arial"/>
                <a:ea typeface="Arial"/>
                <a:cs typeface="Arial"/>
                <a:sym typeface="Arial"/>
              </a:rPr>
              <a:t> 및 표준화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C91545-7CBF-294F-2A1E-D704241009F3}"/>
              </a:ext>
            </a:extLst>
          </p:cNvPr>
          <p:cNvSpPr txBox="1"/>
          <p:nvPr/>
        </p:nvSpPr>
        <p:spPr>
          <a:xfrm>
            <a:off x="1331817" y="2325514"/>
            <a:ext cx="2340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solidFill>
                  <a:srgbClr val="37512F"/>
                </a:solidFill>
              </a:rPr>
              <a:t>도메인 사전 내에</a:t>
            </a:r>
            <a:r>
              <a:rPr kumimoji="1" lang="en-US" altLang="ko-KR" sz="1600" dirty="0">
                <a:solidFill>
                  <a:srgbClr val="37512F"/>
                </a:solidFill>
              </a:rPr>
              <a:t> </a:t>
            </a:r>
            <a:r>
              <a:rPr kumimoji="1" lang="ko-KR" altLang="en-US" sz="1600" dirty="0">
                <a:solidFill>
                  <a:srgbClr val="37512F"/>
                </a:solidFill>
              </a:rPr>
              <a:t>있는 </a:t>
            </a:r>
            <a:endParaRPr kumimoji="1" lang="en-US" altLang="ko-KR" sz="1600" dirty="0">
              <a:solidFill>
                <a:srgbClr val="37512F"/>
              </a:solidFill>
            </a:endParaRPr>
          </a:p>
          <a:p>
            <a:r>
              <a:rPr kumimoji="1" lang="en-US" altLang="ko-KR" sz="1600" dirty="0">
                <a:solidFill>
                  <a:srgbClr val="37512F"/>
                </a:solidFill>
              </a:rPr>
              <a:t>term –&gt; </a:t>
            </a:r>
            <a:r>
              <a:rPr kumimoji="1" lang="en-US" altLang="ko-KR" sz="1600" dirty="0" err="1">
                <a:solidFill>
                  <a:srgbClr val="37512F"/>
                </a:solidFill>
              </a:rPr>
              <a:t>standard_term</a:t>
            </a:r>
            <a:endParaRPr kumimoji="1" lang="ko-KR" altLang="en-US" sz="1600" dirty="0">
              <a:solidFill>
                <a:srgbClr val="37512F"/>
              </a:solidFill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AB67D388-28C6-61A2-4991-08BC9E7EE553}"/>
              </a:ext>
            </a:extLst>
          </p:cNvPr>
          <p:cNvSpPr/>
          <p:nvPr/>
        </p:nvSpPr>
        <p:spPr>
          <a:xfrm>
            <a:off x="716547" y="3238516"/>
            <a:ext cx="3599770" cy="1053797"/>
          </a:xfrm>
          <a:prstGeom prst="roundRect">
            <a:avLst/>
          </a:prstGeom>
          <a:noFill/>
          <a:ln>
            <a:solidFill>
              <a:srgbClr val="F4E7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Google Shape;150;p3">
            <a:extLst>
              <a:ext uri="{FF2B5EF4-FFF2-40B4-BE49-F238E27FC236}">
                <a16:creationId xmlns:a16="http://schemas.microsoft.com/office/drawing/2014/main" id="{AB76C962-D36F-1579-02D4-4CDBE2CA5E2E}"/>
              </a:ext>
            </a:extLst>
          </p:cNvPr>
          <p:cNvSpPr txBox="1">
            <a:spLocks/>
          </p:cNvSpPr>
          <p:nvPr/>
        </p:nvSpPr>
        <p:spPr>
          <a:xfrm>
            <a:off x="1843015" y="3274918"/>
            <a:ext cx="1346831" cy="43014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400"/>
              <a:buFont typeface="Arial" panose="020B0604020202020204" pitchFamily="34" charset="0"/>
              <a:buNone/>
            </a:pPr>
            <a:r>
              <a:rPr lang="ko-KR" altLang="en-US" sz="1800" dirty="0">
                <a:latin typeface="Arial"/>
                <a:ea typeface="Arial"/>
                <a:cs typeface="Arial"/>
                <a:sym typeface="Arial"/>
              </a:rPr>
              <a:t>표준화 성공</a:t>
            </a: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74B67E26-B94A-A4D5-B6A5-840DAA0E4842}"/>
              </a:ext>
            </a:extLst>
          </p:cNvPr>
          <p:cNvSpPr/>
          <p:nvPr/>
        </p:nvSpPr>
        <p:spPr>
          <a:xfrm>
            <a:off x="716547" y="4609308"/>
            <a:ext cx="3599770" cy="1053797"/>
          </a:xfrm>
          <a:prstGeom prst="roundRect">
            <a:avLst/>
          </a:prstGeom>
          <a:noFill/>
          <a:ln>
            <a:solidFill>
              <a:srgbClr val="F4E7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Google Shape;150;p3">
            <a:extLst>
              <a:ext uri="{FF2B5EF4-FFF2-40B4-BE49-F238E27FC236}">
                <a16:creationId xmlns:a16="http://schemas.microsoft.com/office/drawing/2014/main" id="{A26C7123-2E24-FFD7-DFA9-701010C4B633}"/>
              </a:ext>
            </a:extLst>
          </p:cNvPr>
          <p:cNvSpPr txBox="1">
            <a:spLocks/>
          </p:cNvSpPr>
          <p:nvPr/>
        </p:nvSpPr>
        <p:spPr>
          <a:xfrm>
            <a:off x="1831912" y="4683855"/>
            <a:ext cx="1339807" cy="43014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400"/>
              <a:buFont typeface="Arial" panose="020B0604020202020204" pitchFamily="34" charset="0"/>
              <a:buNone/>
            </a:pPr>
            <a:r>
              <a:rPr lang="ko-KR" altLang="en-US" sz="1800" dirty="0">
                <a:latin typeface="Arial"/>
                <a:ea typeface="Arial"/>
                <a:cs typeface="Arial"/>
                <a:sym typeface="Arial"/>
              </a:rPr>
              <a:t>표준화 실패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AB1ADE-C6A6-2434-66F4-C95355BEDA7C}"/>
              </a:ext>
            </a:extLst>
          </p:cNvPr>
          <p:cNvSpPr txBox="1"/>
          <p:nvPr/>
        </p:nvSpPr>
        <p:spPr>
          <a:xfrm>
            <a:off x="1757861" y="5219277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solidFill>
                  <a:srgbClr val="37512F"/>
                </a:solidFill>
              </a:rPr>
              <a:t>후속처리 대상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ECBD3E-1254-3203-6AA6-6EA83D0E2F9F}"/>
              </a:ext>
            </a:extLst>
          </p:cNvPr>
          <p:cNvSpPr txBox="1"/>
          <p:nvPr/>
        </p:nvSpPr>
        <p:spPr>
          <a:xfrm>
            <a:off x="986813" y="3644217"/>
            <a:ext cx="31660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 err="1">
                <a:solidFill>
                  <a:srgbClr val="37512F"/>
                </a:solidFill>
              </a:rPr>
              <a:t>standard_term</a:t>
            </a:r>
            <a:r>
              <a:rPr kumimoji="1" lang="ko-KR" altLang="en-US" sz="1600" dirty="0">
                <a:solidFill>
                  <a:srgbClr val="37512F"/>
                </a:solidFill>
              </a:rPr>
              <a:t>과 연결되어 있는 </a:t>
            </a:r>
            <a:endParaRPr kumimoji="1" lang="en-US" altLang="ko-KR" sz="1600" dirty="0">
              <a:solidFill>
                <a:srgbClr val="37512F"/>
              </a:solidFill>
            </a:endParaRPr>
          </a:p>
          <a:p>
            <a:r>
              <a:rPr kumimoji="1" lang="ko-KR" altLang="en-US" sz="1600" dirty="0">
                <a:solidFill>
                  <a:srgbClr val="37512F"/>
                </a:solidFill>
              </a:rPr>
              <a:t>메타데이터와 저장</a:t>
            </a:r>
          </a:p>
        </p:txBody>
      </p:sp>
    </p:spTree>
    <p:extLst>
      <p:ext uri="{BB962C8B-B14F-4D97-AF65-F5344CB8AC3E}">
        <p14:creationId xmlns:p14="http://schemas.microsoft.com/office/powerpoint/2010/main" val="3860199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11536</TotalTime>
  <Words>1037</Words>
  <Application>Microsoft Macintosh PowerPoint</Application>
  <PresentationFormat>와이드스크린</PresentationFormat>
  <Paragraphs>216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Gulim</vt:lpstr>
      <vt:lpstr>Malgun Gothic</vt:lpstr>
      <vt:lpstr>Malgun Gothic</vt:lpstr>
      <vt:lpstr>Arial</vt:lpstr>
      <vt:lpstr>Lora</vt:lpstr>
      <vt:lpstr>Poppins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권정은</dc:creator>
  <cp:lastModifiedBy>장재혁</cp:lastModifiedBy>
  <cp:revision>30</cp:revision>
  <cp:lastPrinted>2025-06-09T03:57:45Z</cp:lastPrinted>
  <dcterms:created xsi:type="dcterms:W3CDTF">2025-03-05T08:24:53Z</dcterms:created>
  <dcterms:modified xsi:type="dcterms:W3CDTF">2025-12-16T00:17:08Z</dcterms:modified>
</cp:coreProperties>
</file>